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8"/>
  </p:notesMasterIdLst>
  <p:sldIdLst>
    <p:sldId id="271" r:id="rId5"/>
    <p:sldId id="272" r:id="rId6"/>
    <p:sldId id="273" r:id="rId7"/>
    <p:sldId id="274" r:id="rId8"/>
    <p:sldId id="275" r:id="rId9"/>
    <p:sldId id="276" r:id="rId10"/>
    <p:sldId id="277" r:id="rId11"/>
    <p:sldId id="278" r:id="rId12"/>
    <p:sldId id="279" r:id="rId13"/>
    <p:sldId id="280" r:id="rId14"/>
    <p:sldId id="281" r:id="rId15"/>
    <p:sldId id="282" r:id="rId16"/>
    <p:sldId id="283" r:id="rId17"/>
    <p:sldId id="284" r:id="rId18"/>
    <p:sldId id="285" r:id="rId19"/>
    <p:sldId id="286" r:id="rId20"/>
    <p:sldId id="287" r:id="rId21"/>
    <p:sldId id="288" r:id="rId22"/>
    <p:sldId id="289" r:id="rId23"/>
    <p:sldId id="290" r:id="rId24"/>
    <p:sldId id="291" r:id="rId25"/>
    <p:sldId id="292" r:id="rId26"/>
    <p:sldId id="293" r:id="rId27"/>
    <p:sldId id="294" r:id="rId28"/>
    <p:sldId id="295" r:id="rId29"/>
    <p:sldId id="296" r:id="rId30"/>
    <p:sldId id="297" r:id="rId31"/>
    <p:sldId id="298" r:id="rId32"/>
    <p:sldId id="299" r:id="rId33"/>
    <p:sldId id="300" r:id="rId34"/>
    <p:sldId id="301" r:id="rId35"/>
    <p:sldId id="302" r:id="rId36"/>
    <p:sldId id="303" r:id="rId37"/>
    <p:sldId id="304" r:id="rId38"/>
    <p:sldId id="305" r:id="rId39"/>
    <p:sldId id="306" r:id="rId40"/>
    <p:sldId id="307" r:id="rId41"/>
    <p:sldId id="308" r:id="rId42"/>
    <p:sldId id="309" r:id="rId43"/>
    <p:sldId id="310" r:id="rId44"/>
    <p:sldId id="311" r:id="rId45"/>
    <p:sldId id="312" r:id="rId46"/>
    <p:sldId id="313" r:id="rId47"/>
    <p:sldId id="314" r:id="rId48"/>
    <p:sldId id="315" r:id="rId49"/>
    <p:sldId id="316" r:id="rId50"/>
    <p:sldId id="317" r:id="rId51"/>
    <p:sldId id="318" r:id="rId52"/>
    <p:sldId id="319" r:id="rId53"/>
    <p:sldId id="320" r:id="rId54"/>
    <p:sldId id="321" r:id="rId55"/>
    <p:sldId id="322" r:id="rId56"/>
    <p:sldId id="323"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81853" autoAdjust="0"/>
  </p:normalViewPr>
  <p:slideViewPr>
    <p:cSldViewPr snapToGrid="0" showGuides="1">
      <p:cViewPr varScale="1">
        <p:scale>
          <a:sx n="107" d="100"/>
          <a:sy n="107" d="100"/>
        </p:scale>
        <p:origin x="138" y="288"/>
      </p:cViewPr>
      <p:guideLst>
        <p:guide orient="horz" pos="1872"/>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CE5BDF-9B7E-3646-B6C9-FC2C3E116129}" type="datetimeFigureOut">
              <a:rPr lang="en-US" smtClean="0"/>
              <a:t>2/11/2018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8BADB7-1FBB-B74E-B90C-DA1567BD042E}" type="slidenum">
              <a:rPr lang="en-US" smtClean="0"/>
              <a:t>‹#›</a:t>
            </a:fld>
            <a:endParaRPr lang="en-US"/>
          </a:p>
        </p:txBody>
      </p:sp>
    </p:spTree>
    <p:extLst>
      <p:ext uri="{BB962C8B-B14F-4D97-AF65-F5344CB8AC3E}">
        <p14:creationId xmlns:p14="http://schemas.microsoft.com/office/powerpoint/2010/main" val="9703388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a:t>
            </a:fld>
            <a:endParaRPr lang="en-US"/>
          </a:p>
        </p:txBody>
      </p:sp>
    </p:spTree>
    <p:extLst>
      <p:ext uri="{BB962C8B-B14F-4D97-AF65-F5344CB8AC3E}">
        <p14:creationId xmlns:p14="http://schemas.microsoft.com/office/powerpoint/2010/main" val="309456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There’s a history</a:t>
            </a:r>
            <a:r>
              <a:rPr lang="en-US" baseline="0" dirty="0"/>
              <a:t> that has baggage that can’t be removed.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13</a:t>
            </a:fld>
            <a:endParaRPr lang="en-US"/>
          </a:p>
        </p:txBody>
      </p:sp>
    </p:spTree>
    <p:extLst>
      <p:ext uri="{BB962C8B-B14F-4D97-AF65-F5344CB8AC3E}">
        <p14:creationId xmlns:p14="http://schemas.microsoft.com/office/powerpoint/2010/main" val="386397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There’s a history</a:t>
            </a:r>
            <a:r>
              <a:rPr lang="en-US" baseline="0" dirty="0"/>
              <a:t> that has baggage that can’t be removed.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14</a:t>
            </a:fld>
            <a:endParaRPr lang="en-US"/>
          </a:p>
        </p:txBody>
      </p:sp>
    </p:spTree>
    <p:extLst>
      <p:ext uri="{BB962C8B-B14F-4D97-AF65-F5344CB8AC3E}">
        <p14:creationId xmlns:p14="http://schemas.microsoft.com/office/powerpoint/2010/main" val="8152295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This</a:t>
            </a:r>
            <a:r>
              <a:rPr lang="en-US" baseline="0" dirty="0"/>
              <a:t> is why JavaScript may cause some people to do this….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15</a:t>
            </a:fld>
            <a:endParaRPr lang="en-US"/>
          </a:p>
        </p:txBody>
      </p:sp>
    </p:spTree>
    <p:extLst>
      <p:ext uri="{BB962C8B-B14F-4D97-AF65-F5344CB8AC3E}">
        <p14:creationId xmlns:p14="http://schemas.microsoft.com/office/powerpoint/2010/main" val="231457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US" baseline="0" dirty="0"/>
              <a:t> personally love JavaScript ;)</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16</a:t>
            </a:fld>
            <a:endParaRPr lang="en-US"/>
          </a:p>
        </p:txBody>
      </p:sp>
    </p:spTree>
    <p:extLst>
      <p:ext uri="{BB962C8B-B14F-4D97-AF65-F5344CB8AC3E}">
        <p14:creationId xmlns:p14="http://schemas.microsoft.com/office/powerpoint/2010/main" val="116452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interesting to note that languages like </a:t>
            </a:r>
            <a:r>
              <a:rPr lang="en-US" dirty="0" err="1"/>
              <a:t>TypeScript</a:t>
            </a:r>
            <a:r>
              <a:rPr lang="en-US" dirty="0"/>
              <a:t> are</a:t>
            </a:r>
            <a:r>
              <a:rPr lang="en-US" baseline="0" dirty="0"/>
              <a:t> providing </a:t>
            </a:r>
            <a:r>
              <a:rPr lang="en-US" baseline="0" dirty="0" err="1"/>
              <a:t>transpiling</a:t>
            </a:r>
            <a:r>
              <a:rPr lang="en-US" baseline="0" dirty="0"/>
              <a:t> services, or tools provide that capability to a limited extent.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17</a:t>
            </a:fld>
            <a:endParaRPr lang="en-US"/>
          </a:p>
        </p:txBody>
      </p:sp>
    </p:spTree>
    <p:extLst>
      <p:ext uri="{BB962C8B-B14F-4D97-AF65-F5344CB8AC3E}">
        <p14:creationId xmlns:p14="http://schemas.microsoft.com/office/powerpoint/2010/main" val="1076184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Let’s face</a:t>
            </a:r>
            <a:r>
              <a:rPr lang="en-US" baseline="0" dirty="0"/>
              <a:t> it, d</a:t>
            </a:r>
            <a:r>
              <a:rPr lang="en-US" dirty="0"/>
              <a:t>evelopers</a:t>
            </a:r>
            <a:r>
              <a:rPr lang="en-US" baseline="0" dirty="0"/>
              <a:t> love other languages (and some don’t have a high opinion of JavaScript)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18</a:t>
            </a:fld>
            <a:endParaRPr lang="en-US"/>
          </a:p>
        </p:txBody>
      </p:sp>
    </p:spTree>
    <p:extLst>
      <p:ext uri="{BB962C8B-B14F-4D97-AF65-F5344CB8AC3E}">
        <p14:creationId xmlns:p14="http://schemas.microsoft.com/office/powerpoint/2010/main" val="22525151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And these developers would probably love to reuse their</a:t>
            </a:r>
            <a:r>
              <a:rPr lang="en-US" baseline="0" dirty="0"/>
              <a:t> code in the browser (or Node.js), but there’s no choice. The ONLY language that the web understands is JavaScript.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19</a:t>
            </a:fld>
            <a:endParaRPr lang="en-US"/>
          </a:p>
        </p:txBody>
      </p:sp>
    </p:spTree>
    <p:extLst>
      <p:ext uri="{BB962C8B-B14F-4D97-AF65-F5344CB8AC3E}">
        <p14:creationId xmlns:p14="http://schemas.microsoft.com/office/powerpoint/2010/main" val="2103556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There’s another issue at play here. JavaScript is an interpreted</a:t>
            </a:r>
            <a:r>
              <a:rPr lang="en-US" baseline="0" dirty="0"/>
              <a:t> language. You can use </a:t>
            </a:r>
            <a:r>
              <a:rPr lang="en-US" baseline="0" dirty="0" err="1"/>
              <a:t>minifiers</a:t>
            </a:r>
            <a:r>
              <a:rPr lang="en-US" baseline="0" dirty="0"/>
              <a:t> to reduce the amount of textural JS that you ship to a browser or run in Node, but it has to be interpreted on the fly. There’s a performance cost involved that can’t be eliminated with this approach.</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20</a:t>
            </a:fld>
            <a:endParaRPr lang="en-US"/>
          </a:p>
        </p:txBody>
      </p:sp>
    </p:spTree>
    <p:extLst>
      <p:ext uri="{BB962C8B-B14F-4D97-AF65-F5344CB8AC3E}">
        <p14:creationId xmlns:p14="http://schemas.microsoft.com/office/powerpoint/2010/main" val="30185784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One popular</a:t>
            </a:r>
            <a:r>
              <a:rPr lang="en-US" baseline="0" dirty="0"/>
              <a:t> way to address performance in JavaScript is asm.js. This essentially provides an intermediate language that any language can target, which is done with </a:t>
            </a:r>
            <a:r>
              <a:rPr lang="en-US" baseline="0" dirty="0" err="1"/>
              <a:t>emscripten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21</a:t>
            </a:fld>
            <a:endParaRPr lang="en-US"/>
          </a:p>
        </p:txBody>
      </p:sp>
    </p:spTree>
    <p:extLst>
      <p:ext uri="{BB962C8B-B14F-4D97-AF65-F5344CB8AC3E}">
        <p14:creationId xmlns:p14="http://schemas.microsoft.com/office/powerpoint/2010/main" val="20185344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Here’s the</a:t>
            </a:r>
            <a:r>
              <a:rPr lang="en-US" baseline="0" dirty="0"/>
              <a:t> compilation pipeline for asm.js and </a:t>
            </a:r>
            <a:r>
              <a:rPr lang="en-US" baseline="0" dirty="0" err="1"/>
              <a:t>emscripten</a:t>
            </a:r>
            <a:r>
              <a:rPr lang="en-US" baseline="0" dirty="0"/>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22</a:t>
            </a:fld>
            <a:endParaRPr lang="en-US"/>
          </a:p>
        </p:txBody>
      </p:sp>
    </p:spTree>
    <p:extLst>
      <p:ext uri="{BB962C8B-B14F-4D97-AF65-F5344CB8AC3E}">
        <p14:creationId xmlns:p14="http://schemas.microsoft.com/office/powerpoint/2010/main" val="2663628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the beginning, web sites were primarily static content. Sites that added dynamic content ended up with JavaScript that felt like spaghetti code.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a:t>
            </a:fld>
            <a:endParaRPr lang="en-US"/>
          </a:p>
        </p:txBody>
      </p:sp>
    </p:spTree>
    <p:extLst>
      <p:ext uri="{BB962C8B-B14F-4D97-AF65-F5344CB8AC3E}">
        <p14:creationId xmlns:p14="http://schemas.microsoft.com/office/powerpoint/2010/main" val="40678160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….which allows rich, detailed games look awesome in a browser </a:t>
            </a:r>
            <a:r>
              <a:rPr lang="en-US" baseline="0" dirty="0">
                <a:sym typeface="Wingdings" panose="00000500000000000000" pitchFamily="2" charset="2"/>
              </a:rPr>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23</a:t>
            </a:fld>
            <a:endParaRPr lang="en-US"/>
          </a:p>
        </p:txBody>
      </p:sp>
    </p:spTree>
    <p:extLst>
      <p:ext uri="{BB962C8B-B14F-4D97-AF65-F5344CB8AC3E}">
        <p14:creationId xmlns:p14="http://schemas.microsoft.com/office/powerpoint/2010/main" val="41513944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Enter </a:t>
            </a:r>
            <a:r>
              <a:rPr lang="en-US" dirty="0" err="1"/>
              <a:t>WebAssembly</a:t>
            </a:r>
            <a:r>
              <a:rPr lang="en-US" baseline="0" dirty="0"/>
              <a:t> </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24</a:t>
            </a:fld>
            <a:endParaRPr lang="en-US"/>
          </a:p>
        </p:txBody>
      </p:sp>
    </p:spTree>
    <p:extLst>
      <p:ext uri="{BB962C8B-B14F-4D97-AF65-F5344CB8AC3E}">
        <p14:creationId xmlns:p14="http://schemas.microsoft.com/office/powerpoint/2010/main" val="6536878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a:t>WebAssembly</a:t>
            </a:r>
            <a:r>
              <a:rPr lang="en-US" dirty="0"/>
              <a:t> is</a:t>
            </a:r>
            <a:r>
              <a:rPr lang="en-US" baseline="0" dirty="0"/>
              <a:t> fundamentally the same thing as asm.js, but done as an open standard for web developers.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25</a:t>
            </a:fld>
            <a:endParaRPr lang="en-US"/>
          </a:p>
        </p:txBody>
      </p:sp>
    </p:spTree>
    <p:extLst>
      <p:ext uri="{BB962C8B-B14F-4D97-AF65-F5344CB8AC3E}">
        <p14:creationId xmlns:p14="http://schemas.microsoft.com/office/powerpoint/2010/main" val="3154590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Everyone is implementing it</a:t>
            </a:r>
          </a:p>
        </p:txBody>
      </p:sp>
      <p:sp>
        <p:nvSpPr>
          <p:cNvPr id="4" name="Slide Number Placeholder 3"/>
          <p:cNvSpPr>
            <a:spLocks noGrp="1"/>
          </p:cNvSpPr>
          <p:nvPr>
            <p:ph type="sldNum" sz="quarter" idx="10"/>
          </p:nvPr>
        </p:nvSpPr>
        <p:spPr/>
        <p:txBody>
          <a:bodyPr/>
          <a:lstStyle/>
          <a:p>
            <a:fld id="{4E8BADB7-1FBB-B74E-B90C-DA1567BD042E}" type="slidenum">
              <a:rPr lang="en-US" smtClean="0"/>
              <a:t>26</a:t>
            </a:fld>
            <a:endParaRPr lang="en-US"/>
          </a:p>
        </p:txBody>
      </p:sp>
    </p:spTree>
    <p:extLst>
      <p:ext uri="{BB962C8B-B14F-4D97-AF65-F5344CB8AC3E}">
        <p14:creationId xmlns:p14="http://schemas.microsoft.com/office/powerpoint/2010/main" val="8917967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These come directly from the </a:t>
            </a:r>
            <a:r>
              <a:rPr lang="en-US" dirty="0" err="1"/>
              <a:t>WebAssembly</a:t>
            </a:r>
            <a:r>
              <a:rPr lang="en-US" baseline="0" dirty="0"/>
              <a:t> site: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Overview</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•Efficient and fast: The </a:t>
            </a:r>
            <a:r>
              <a:rPr lang="en-US" dirty="0" err="1"/>
              <a:t>wasm</a:t>
            </a:r>
            <a:r>
              <a:rPr lang="en-US" dirty="0"/>
              <a:t> AST is designed to be encoded in a size- and load-time-efficient binary format. </a:t>
            </a:r>
            <a:r>
              <a:rPr lang="en-US" dirty="0" err="1"/>
              <a:t>WebAssembly</a:t>
            </a:r>
            <a:r>
              <a:rPr lang="en-US" dirty="0"/>
              <a:t> aims to execute at native speed by taking advantage of common hardware capabilities available on a wide range of platforms.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•Safe: </a:t>
            </a:r>
            <a:r>
              <a:rPr lang="en-US" dirty="0" err="1"/>
              <a:t>WebAssembly</a:t>
            </a:r>
            <a:r>
              <a:rPr lang="en-US" dirty="0"/>
              <a:t> describes a memory-safe, sandboxed execution environment that may even be implemented inside existing JavaScript virtual machines. When embedded in the web, </a:t>
            </a:r>
            <a:r>
              <a:rPr lang="en-US" dirty="0" err="1"/>
              <a:t>WebAssembly</a:t>
            </a:r>
            <a:r>
              <a:rPr lang="en-US" dirty="0"/>
              <a:t> will enforce the same-origin and permissions security policies of the browser.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•Open and </a:t>
            </a:r>
            <a:r>
              <a:rPr lang="en-US" dirty="0" err="1"/>
              <a:t>debuggable</a:t>
            </a:r>
            <a:r>
              <a:rPr lang="en-US" dirty="0"/>
              <a:t>: </a:t>
            </a:r>
            <a:r>
              <a:rPr lang="en-US" dirty="0" err="1"/>
              <a:t>WebAssembly</a:t>
            </a:r>
            <a:r>
              <a:rPr lang="en-US" dirty="0"/>
              <a:t> is designed to be pretty-printed in a textual format for debugging, testing, experimenting, optimizing, learning, teaching, and writing programs by hand. The textual format will be used when viewing the source of </a:t>
            </a:r>
            <a:r>
              <a:rPr lang="en-US" dirty="0" err="1"/>
              <a:t>wasm</a:t>
            </a:r>
            <a:r>
              <a:rPr lang="en-US" dirty="0"/>
              <a:t> modules on the web.</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•Part of the open web platform: </a:t>
            </a:r>
            <a:r>
              <a:rPr lang="en-US" dirty="0" err="1"/>
              <a:t>WebAssembly</a:t>
            </a:r>
            <a:r>
              <a:rPr lang="en-US" dirty="0"/>
              <a:t> is designed to maintain the </a:t>
            </a:r>
            <a:r>
              <a:rPr lang="en-US" dirty="0" err="1"/>
              <a:t>versionless</a:t>
            </a:r>
            <a:r>
              <a:rPr lang="en-US" dirty="0"/>
              <a:t>, feature-tested, and backwards-compatible nature of the web. </a:t>
            </a:r>
            <a:r>
              <a:rPr lang="en-US" dirty="0" err="1"/>
              <a:t>WebAssembly</a:t>
            </a:r>
            <a:r>
              <a:rPr lang="en-US" dirty="0"/>
              <a:t> modules will be able to call into and out of the JavaScript context and access browser functionality through the same Web APIs accessible from JavaScript. </a:t>
            </a:r>
            <a:r>
              <a:rPr lang="en-US" dirty="0" err="1"/>
              <a:t>WebAssembly</a:t>
            </a:r>
            <a:r>
              <a:rPr lang="en-US" dirty="0"/>
              <a:t> also supports non-web </a:t>
            </a:r>
            <a:r>
              <a:rPr lang="en-US" dirty="0" err="1"/>
              <a:t>embeddings</a:t>
            </a:r>
            <a:r>
              <a:rPr lang="en-US" dirty="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27</a:t>
            </a:fld>
            <a:endParaRPr lang="en-US"/>
          </a:p>
        </p:txBody>
      </p:sp>
    </p:spTree>
    <p:extLst>
      <p:ext uri="{BB962C8B-B14F-4D97-AF65-F5344CB8AC3E}">
        <p14:creationId xmlns:p14="http://schemas.microsoft.com/office/powerpoint/2010/main" val="41995911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Here</a:t>
            </a:r>
            <a:r>
              <a:rPr lang="en-US" baseline="0" dirty="0"/>
              <a:t> are the core value types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28</a:t>
            </a:fld>
            <a:endParaRPr lang="en-US"/>
          </a:p>
        </p:txBody>
      </p:sp>
    </p:spTree>
    <p:extLst>
      <p:ext uri="{BB962C8B-B14F-4D97-AF65-F5344CB8AC3E}">
        <p14:creationId xmlns:p14="http://schemas.microsoft.com/office/powerpoint/2010/main" val="41684723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Here</a:t>
            </a:r>
            <a:r>
              <a:rPr lang="en-US" baseline="0" dirty="0"/>
              <a:t> are some opcodes that deal with loading and storing values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29</a:t>
            </a:fld>
            <a:endParaRPr lang="en-US"/>
          </a:p>
        </p:txBody>
      </p:sp>
    </p:spTree>
    <p:extLst>
      <p:ext uri="{BB962C8B-B14F-4D97-AF65-F5344CB8AC3E}">
        <p14:creationId xmlns:p14="http://schemas.microsoft.com/office/powerpoint/2010/main" val="2492637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Here’s how you get and set variables</a:t>
            </a:r>
          </a:p>
        </p:txBody>
      </p:sp>
      <p:sp>
        <p:nvSpPr>
          <p:cNvPr id="4" name="Slide Number Placeholder 3"/>
          <p:cNvSpPr>
            <a:spLocks noGrp="1"/>
          </p:cNvSpPr>
          <p:nvPr>
            <p:ph type="sldNum" sz="quarter" idx="10"/>
          </p:nvPr>
        </p:nvSpPr>
        <p:spPr/>
        <p:txBody>
          <a:bodyPr/>
          <a:lstStyle/>
          <a:p>
            <a:fld id="{4E8BADB7-1FBB-B74E-B90C-DA1567BD042E}" type="slidenum">
              <a:rPr lang="en-US" smtClean="0"/>
              <a:t>30</a:t>
            </a:fld>
            <a:endParaRPr lang="en-US"/>
          </a:p>
        </p:txBody>
      </p:sp>
    </p:spTree>
    <p:extLst>
      <p:ext uri="{BB962C8B-B14F-4D97-AF65-F5344CB8AC3E}">
        <p14:creationId xmlns:p14="http://schemas.microsoft.com/office/powerpoint/2010/main" val="16132740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Here’s some control flow operands</a:t>
            </a:r>
          </a:p>
        </p:txBody>
      </p:sp>
      <p:sp>
        <p:nvSpPr>
          <p:cNvPr id="4" name="Slide Number Placeholder 3"/>
          <p:cNvSpPr>
            <a:spLocks noGrp="1"/>
          </p:cNvSpPr>
          <p:nvPr>
            <p:ph type="sldNum" sz="quarter" idx="10"/>
          </p:nvPr>
        </p:nvSpPr>
        <p:spPr/>
        <p:txBody>
          <a:bodyPr/>
          <a:lstStyle/>
          <a:p>
            <a:fld id="{4E8BADB7-1FBB-B74E-B90C-DA1567BD042E}" type="slidenum">
              <a:rPr lang="en-US" smtClean="0"/>
              <a:t>31</a:t>
            </a:fld>
            <a:endParaRPr lang="en-US"/>
          </a:p>
        </p:txBody>
      </p:sp>
    </p:spTree>
    <p:extLst>
      <p:ext uri="{BB962C8B-B14F-4D97-AF65-F5344CB8AC3E}">
        <p14:creationId xmlns:p14="http://schemas.microsoft.com/office/powerpoint/2010/main" val="4415518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Now, there</a:t>
            </a:r>
            <a:r>
              <a:rPr lang="en-US" baseline="0" dirty="0"/>
              <a:t> are other opcodes to deal with calling methods, perform calculations on values, etc. But let’s switch gears and show a small example using C code. Note, right now, this is kind of a brittle process. Things do work, but you have to be willing to dive into tools and languages that you may not be all that comfortable with, so it may feel like juggling with fire. But hang on!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32</a:t>
            </a:fld>
            <a:endParaRPr lang="en-US"/>
          </a:p>
        </p:txBody>
      </p:sp>
    </p:spTree>
    <p:extLst>
      <p:ext uri="{BB962C8B-B14F-4D97-AF65-F5344CB8AC3E}">
        <p14:creationId xmlns:p14="http://schemas.microsoft.com/office/powerpoint/2010/main" val="1262050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Over time, JavaScript started to mature, not only in terms of the versions…. . ES3 -&gt; ES5</a:t>
            </a:r>
            <a:r>
              <a:rPr lang="en-US" baseline="0" dirty="0"/>
              <a:t> -&gt; ES6 -&gt; ES7 ...</a:t>
            </a:r>
            <a:endParaRPr lang="en-US" dirty="0"/>
          </a:p>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6</a:t>
            </a:fld>
            <a:endParaRPr lang="en-US"/>
          </a:p>
        </p:txBody>
      </p:sp>
    </p:spTree>
    <p:extLst>
      <p:ext uri="{BB962C8B-B14F-4D97-AF65-F5344CB8AC3E}">
        <p14:creationId xmlns:p14="http://schemas.microsoft.com/office/powerpoint/2010/main" val="10731592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33</a:t>
            </a:fld>
            <a:endParaRPr lang="en-US"/>
          </a:p>
        </p:txBody>
      </p:sp>
    </p:spTree>
    <p:extLst>
      <p:ext uri="{BB962C8B-B14F-4D97-AF65-F5344CB8AC3E}">
        <p14:creationId xmlns:p14="http://schemas.microsoft.com/office/powerpoint/2010/main" val="357290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34</a:t>
            </a:fld>
            <a:endParaRPr lang="en-US"/>
          </a:p>
        </p:txBody>
      </p:sp>
    </p:spTree>
    <p:extLst>
      <p:ext uri="{BB962C8B-B14F-4D97-AF65-F5344CB8AC3E}">
        <p14:creationId xmlns:p14="http://schemas.microsoft.com/office/powerpoint/2010/main" val="37201748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35</a:t>
            </a:fld>
            <a:endParaRPr lang="en-US"/>
          </a:p>
        </p:txBody>
      </p:sp>
    </p:spTree>
    <p:extLst>
      <p:ext uri="{BB962C8B-B14F-4D97-AF65-F5344CB8AC3E}">
        <p14:creationId xmlns:p14="http://schemas.microsoft.com/office/powerpoint/2010/main" val="3727756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36</a:t>
            </a:fld>
            <a:endParaRPr lang="en-US"/>
          </a:p>
        </p:txBody>
      </p:sp>
    </p:spTree>
    <p:extLst>
      <p:ext uri="{BB962C8B-B14F-4D97-AF65-F5344CB8AC3E}">
        <p14:creationId xmlns:p14="http://schemas.microsoft.com/office/powerpoint/2010/main" val="39153787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37</a:t>
            </a:fld>
            <a:endParaRPr lang="en-US"/>
          </a:p>
        </p:txBody>
      </p:sp>
    </p:spTree>
    <p:extLst>
      <p:ext uri="{BB962C8B-B14F-4D97-AF65-F5344CB8AC3E}">
        <p14:creationId xmlns:p14="http://schemas.microsoft.com/office/powerpoint/2010/main" val="37138486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38</a:t>
            </a:fld>
            <a:endParaRPr lang="en-US"/>
          </a:p>
        </p:txBody>
      </p:sp>
    </p:spTree>
    <p:extLst>
      <p:ext uri="{BB962C8B-B14F-4D97-AF65-F5344CB8AC3E}">
        <p14:creationId xmlns:p14="http://schemas.microsoft.com/office/powerpoint/2010/main" val="28192283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39</a:t>
            </a:fld>
            <a:endParaRPr lang="en-US"/>
          </a:p>
        </p:txBody>
      </p:sp>
    </p:spTree>
    <p:extLst>
      <p:ext uri="{BB962C8B-B14F-4D97-AF65-F5344CB8AC3E}">
        <p14:creationId xmlns:p14="http://schemas.microsoft.com/office/powerpoint/2010/main" val="23104500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Note that right now, importing code from a </a:t>
            </a:r>
            <a:r>
              <a:rPr lang="en-US" dirty="0" err="1"/>
              <a:t>wasm</a:t>
            </a:r>
            <a:r>
              <a:rPr lang="en-US" dirty="0"/>
              <a:t> file is a little awkward. Eventually,</a:t>
            </a:r>
            <a:r>
              <a:rPr lang="en-US" baseline="0" dirty="0"/>
              <a:t> we’ll be able to load and execute the code through the JavaScript module system, which is a natural way to do it. That just doesn’t work right now, but that’s the plan right now, and work has already started</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40</a:t>
            </a:fld>
            <a:endParaRPr lang="en-US"/>
          </a:p>
        </p:txBody>
      </p:sp>
    </p:spTree>
    <p:extLst>
      <p:ext uri="{BB962C8B-B14F-4D97-AF65-F5344CB8AC3E}">
        <p14:creationId xmlns:p14="http://schemas.microsoft.com/office/powerpoint/2010/main" val="5506467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What</a:t>
            </a:r>
            <a:r>
              <a:rPr lang="en-US" baseline="0" dirty="0"/>
              <a:t> about .NET? Will C# eventually target </a:t>
            </a:r>
            <a:r>
              <a:rPr lang="en-US" baseline="0" dirty="0" err="1"/>
              <a:t>WebAssembly</a:t>
            </a:r>
            <a:r>
              <a:rPr lang="en-US" baseline="0" dirty="0"/>
              <a:t> so we can run our code in the browser, or Node.js, or anywhere </a:t>
            </a:r>
            <a:r>
              <a:rPr lang="en-US" baseline="0" dirty="0" err="1"/>
              <a:t>WebAssembly</a:t>
            </a:r>
            <a:r>
              <a:rPr lang="en-US" baseline="0" dirty="0"/>
              <a:t> exists?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(BTW that </a:t>
            </a:r>
            <a:r>
              <a:rPr lang="en-US" baseline="0"/>
              <a:t>symbol above C# is F# </a:t>
            </a:r>
            <a:r>
              <a:rPr lang="en-US" baseline="0">
                <a:sym typeface="Wingdings" panose="00000500000000000000" pitchFamily="2" charset="2"/>
              </a:rPr>
              <a:t>:))</a:t>
            </a: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The answer is a little fuzzy, but….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41</a:t>
            </a:fld>
            <a:endParaRPr lang="en-US"/>
          </a:p>
        </p:txBody>
      </p:sp>
    </p:spTree>
    <p:extLst>
      <p:ext uri="{BB962C8B-B14F-4D97-AF65-F5344CB8AC3E}">
        <p14:creationId xmlns:p14="http://schemas.microsoft.com/office/powerpoint/2010/main" val="18951012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Theoretically, you COULD do this. Compile</a:t>
            </a:r>
            <a:r>
              <a:rPr lang="en-US" baseline="0" dirty="0"/>
              <a:t> the </a:t>
            </a:r>
            <a:r>
              <a:rPr lang="en-US" baseline="0" dirty="0" err="1"/>
              <a:t>CoreCLR</a:t>
            </a:r>
            <a:r>
              <a:rPr lang="en-US" baseline="0" dirty="0"/>
              <a:t> (which is all C/C++) to WASM, and then have your C# assemblies target that. But even if you did get that to work, you still have another VM in the browser, so you’re adding in a bunch of overhead just to support C#. Plus, what happens when a C# object wants to talk to JavaScript code that’s managed by its VM? It gets really confusing and ugly in a hurry.</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42</a:t>
            </a:fld>
            <a:endParaRPr lang="en-US"/>
          </a:p>
        </p:txBody>
      </p:sp>
    </p:spTree>
    <p:extLst>
      <p:ext uri="{BB962C8B-B14F-4D97-AF65-F5344CB8AC3E}">
        <p14:creationId xmlns:p14="http://schemas.microsoft.com/office/powerpoint/2010/main" val="3802220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But also with libraries</a:t>
            </a:r>
            <a:r>
              <a:rPr lang="en-US" baseline="0" dirty="0"/>
              <a:t> like </a:t>
            </a:r>
            <a:r>
              <a:rPr lang="en-US" dirty="0"/>
              <a:t>jQuery, Backbone,</a:t>
            </a:r>
            <a:r>
              <a:rPr lang="en-US" baseline="0" dirty="0"/>
              <a:t> Angular, Aurelia, moment.js….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7</a:t>
            </a:fld>
            <a:endParaRPr lang="en-US"/>
          </a:p>
        </p:txBody>
      </p:sp>
    </p:spTree>
    <p:extLst>
      <p:ext uri="{BB962C8B-B14F-4D97-AF65-F5344CB8AC3E}">
        <p14:creationId xmlns:p14="http://schemas.microsoft.com/office/powerpoint/2010/main" val="33667171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There is hope, but not until 2017</a:t>
            </a:r>
          </a:p>
        </p:txBody>
      </p:sp>
      <p:sp>
        <p:nvSpPr>
          <p:cNvPr id="4" name="Slide Number Placeholder 3"/>
          <p:cNvSpPr>
            <a:spLocks noGrp="1"/>
          </p:cNvSpPr>
          <p:nvPr>
            <p:ph type="sldNum" sz="quarter" idx="10"/>
          </p:nvPr>
        </p:nvSpPr>
        <p:spPr/>
        <p:txBody>
          <a:bodyPr/>
          <a:lstStyle/>
          <a:p>
            <a:fld id="{4E8BADB7-1FBB-B74E-B90C-DA1567BD042E}" type="slidenum">
              <a:rPr lang="en-US" smtClean="0"/>
              <a:t>43</a:t>
            </a:fld>
            <a:endParaRPr lang="en-US"/>
          </a:p>
        </p:txBody>
      </p:sp>
    </p:spTree>
    <p:extLst>
      <p:ext uri="{BB962C8B-B14F-4D97-AF65-F5344CB8AC3E}">
        <p14:creationId xmlns:p14="http://schemas.microsoft.com/office/powerpoint/2010/main" val="3736430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And</a:t>
            </a:r>
            <a:r>
              <a:rPr lang="en-US" baseline="0" dirty="0"/>
              <a:t> then there’s this idea: making WASM files .NET assemblies.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44</a:t>
            </a:fld>
            <a:endParaRPr lang="en-US"/>
          </a:p>
        </p:txBody>
      </p:sp>
    </p:spTree>
    <p:extLst>
      <p:ext uri="{BB962C8B-B14F-4D97-AF65-F5344CB8AC3E}">
        <p14:creationId xmlns:p14="http://schemas.microsoft.com/office/powerpoint/2010/main" val="2318106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People are already creating ways to run C# in the browser. For example, there’s </a:t>
            </a:r>
            <a:r>
              <a:rPr lang="en-US" baseline="0" dirty="0" err="1"/>
              <a:t>Blazor</a:t>
            </a:r>
            <a:r>
              <a:rPr lang="en-US" baseline="0" dirty="0"/>
              <a:t>. And what’s exciting about this is that, it’s no longer a prototype. It’s moved to the ASP.NET team as an experimental feature!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45</a:t>
            </a:fld>
            <a:endParaRPr lang="en-US"/>
          </a:p>
        </p:txBody>
      </p:sp>
    </p:spTree>
    <p:extLst>
      <p:ext uri="{BB962C8B-B14F-4D97-AF65-F5344CB8AC3E}">
        <p14:creationId xmlns:p14="http://schemas.microsoft.com/office/powerpoint/2010/main" val="21703727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Here’s the repo that you can get.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46</a:t>
            </a:fld>
            <a:endParaRPr lang="en-US"/>
          </a:p>
        </p:txBody>
      </p:sp>
    </p:spTree>
    <p:extLst>
      <p:ext uri="{BB962C8B-B14F-4D97-AF65-F5344CB8AC3E}">
        <p14:creationId xmlns:p14="http://schemas.microsoft.com/office/powerpoint/2010/main" val="7050667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play with some of these tools to see what’s already being done in this space.</a:t>
            </a:r>
          </a:p>
        </p:txBody>
      </p:sp>
      <p:sp>
        <p:nvSpPr>
          <p:cNvPr id="4" name="Slide Number Placeholder 3"/>
          <p:cNvSpPr>
            <a:spLocks noGrp="1"/>
          </p:cNvSpPr>
          <p:nvPr>
            <p:ph type="sldNum" sz="quarter" idx="10"/>
          </p:nvPr>
        </p:nvSpPr>
        <p:spPr/>
        <p:txBody>
          <a:bodyPr/>
          <a:lstStyle/>
          <a:p>
            <a:fld id="{4E8BADB7-1FBB-B74E-B90C-DA1567BD042E}" type="slidenum">
              <a:rPr lang="en-US" smtClean="0"/>
              <a:t>47</a:t>
            </a:fld>
            <a:endParaRPr lang="en-US"/>
          </a:p>
        </p:txBody>
      </p:sp>
    </p:spTree>
    <p:extLst>
      <p:ext uri="{BB962C8B-B14F-4D97-AF65-F5344CB8AC3E}">
        <p14:creationId xmlns:p14="http://schemas.microsoft.com/office/powerpoint/2010/main" val="18926893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In the end, most developers really won’t have to worry</a:t>
            </a:r>
            <a:r>
              <a:rPr lang="en-US" baseline="0" dirty="0"/>
              <a:t> about </a:t>
            </a:r>
            <a:r>
              <a:rPr lang="en-US" baseline="0" dirty="0" err="1"/>
              <a:t>wasm</a:t>
            </a:r>
            <a:r>
              <a:rPr lang="en-US" baseline="0" dirty="0"/>
              <a:t> any more than they do about assembly, .NET IL, Java byte codes, etc.</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48</a:t>
            </a:fld>
            <a:endParaRPr lang="en-US"/>
          </a:p>
        </p:txBody>
      </p:sp>
    </p:spTree>
    <p:extLst>
      <p:ext uri="{BB962C8B-B14F-4D97-AF65-F5344CB8AC3E}">
        <p14:creationId xmlns:p14="http://schemas.microsoft.com/office/powerpoint/2010/main" val="13133734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But it’s still very important to understand what it gives us: freedom. </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49</a:t>
            </a:fld>
            <a:endParaRPr lang="en-US"/>
          </a:p>
        </p:txBody>
      </p:sp>
    </p:spTree>
    <p:extLst>
      <p:ext uri="{BB962C8B-B14F-4D97-AF65-F5344CB8AC3E}">
        <p14:creationId xmlns:p14="http://schemas.microsoft.com/office/powerpoint/2010/main" val="13142387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Choice is good. Sometimes it can be overwhelming, but if</a:t>
            </a:r>
            <a:r>
              <a:rPr lang="en-US" baseline="0" dirty="0"/>
              <a:t> developers can choose a language that they are comfortable with and feel productive in, the environment really shouldn’t be a constraint, especially on the web. With Swift (and to some degree, Xamarin), it’s clear that developers are starting to move away from Objective-C to other choices. </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50</a:t>
            </a:fld>
            <a:endParaRPr lang="en-US"/>
          </a:p>
        </p:txBody>
      </p:sp>
    </p:spTree>
    <p:extLst>
      <p:ext uri="{BB962C8B-B14F-4D97-AF65-F5344CB8AC3E}">
        <p14:creationId xmlns:p14="http://schemas.microsoft.com/office/powerpoint/2010/main" val="21671374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Will this happen when </a:t>
            </a:r>
            <a:r>
              <a:rPr lang="en-US" baseline="0" dirty="0" err="1"/>
              <a:t>wasm</a:t>
            </a:r>
            <a:r>
              <a:rPr lang="en-US" baseline="0" dirty="0"/>
              <a:t> becomes mainstream? Time will tell….</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51</a:t>
            </a:fld>
            <a:endParaRPr lang="en-US"/>
          </a:p>
        </p:txBody>
      </p:sp>
    </p:spTree>
    <p:extLst>
      <p:ext uri="{BB962C8B-B14F-4D97-AF65-F5344CB8AC3E}">
        <p14:creationId xmlns:p14="http://schemas.microsoft.com/office/powerpoint/2010/main" val="27379429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….but</a:t>
            </a:r>
            <a:r>
              <a:rPr lang="en-US" baseline="0" dirty="0"/>
              <a:t> I’m confident </a:t>
            </a:r>
            <a:r>
              <a:rPr lang="en-US" baseline="0" dirty="0">
                <a:sym typeface="Wingdings" panose="00000500000000000000" pitchFamily="2" charset="2"/>
              </a:rPr>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52</a:t>
            </a:fld>
            <a:endParaRPr lang="en-US"/>
          </a:p>
        </p:txBody>
      </p:sp>
    </p:spTree>
    <p:extLst>
      <p:ext uri="{BB962C8B-B14F-4D97-AF65-F5344CB8AC3E}">
        <p14:creationId xmlns:p14="http://schemas.microsoft.com/office/powerpoint/2010/main" val="3921923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And environments, like Node.js</a:t>
            </a:r>
            <a:r>
              <a:rPr lang="en-US" baseline="0" dirty="0"/>
              <a:t> and MongoDB</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8</a:t>
            </a:fld>
            <a:endParaRPr lang="en-US"/>
          </a:p>
        </p:txBody>
      </p:sp>
    </p:spTree>
    <p:extLst>
      <p:ext uri="{BB962C8B-B14F-4D97-AF65-F5344CB8AC3E}">
        <p14:creationId xmlns:p14="http://schemas.microsoft.com/office/powerpoint/2010/main" val="37413191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Performance Links/Demos:</a:t>
            </a:r>
          </a:p>
          <a:p>
            <a:r>
              <a:rPr lang="en-US" dirty="0"/>
              <a:t>Can I Use </a:t>
            </a:r>
            <a:r>
              <a:rPr lang="en-US" dirty="0" err="1"/>
              <a:t>Wasm</a:t>
            </a:r>
            <a:r>
              <a:rPr lang="en-US" dirty="0"/>
              <a:t>: http://caniuse.com/#feat=wasm</a:t>
            </a:r>
          </a:p>
          <a:p>
            <a:r>
              <a:rPr lang="en-US" dirty="0"/>
              <a:t>Hashing - https://antelle.github.io/argon2-browser/</a:t>
            </a:r>
          </a:p>
          <a:p>
            <a:r>
              <a:rPr lang="en-US" dirty="0"/>
              <a:t>Animation Demo - http://aws-website-webassemblyskeletalanimation-ffaza.s3-website-us-east-1.amazonaws.com/</a:t>
            </a:r>
          </a:p>
          <a:p>
            <a:r>
              <a:rPr lang="en-US" dirty="0" err="1"/>
              <a:t>Autocad</a:t>
            </a:r>
            <a:r>
              <a:rPr lang="en-US" dirty="0"/>
              <a:t> Client360 - https://client.autocad360.com/#/filemanager.html</a:t>
            </a:r>
          </a:p>
          <a:p>
            <a:r>
              <a:rPr lang="en-US" dirty="0" err="1"/>
              <a:t>WebAssembly</a:t>
            </a:r>
            <a:r>
              <a:rPr lang="en-US" dirty="0"/>
              <a:t>: A New Hope - https://pspdfkit.com/blog/2017/webassembly-a-new-hope/</a:t>
            </a:r>
          </a:p>
          <a:p>
            <a:r>
              <a:rPr lang="en-US" dirty="0" err="1"/>
              <a:t>CoreRT</a:t>
            </a:r>
            <a:r>
              <a:rPr lang="en-US" dirty="0"/>
              <a:t>: C:\corert\tests\src\Simple\HelloWasm\HelloWasm.csproj</a:t>
            </a:r>
          </a:p>
          <a:p>
            <a:r>
              <a:rPr lang="en-US" dirty="0"/>
              <a:t>Websight.js - https://www.websightjs.com/</a:t>
            </a:r>
          </a:p>
          <a:p>
            <a:endParaRPr lang="en-US" dirty="0"/>
          </a:p>
          <a:p>
            <a:endParaRPr lang="en-US" dirty="0"/>
          </a:p>
          <a:p>
            <a:r>
              <a:rPr lang="en-US" dirty="0"/>
              <a:t>References:</a:t>
            </a:r>
          </a:p>
          <a:p>
            <a:r>
              <a:rPr lang="en-US" dirty="0"/>
              <a:t>A new experiment: Browser-based web apps with .NET and </a:t>
            </a:r>
            <a:r>
              <a:rPr lang="en-US" dirty="0" err="1"/>
              <a:t>Blazor</a:t>
            </a:r>
            <a:r>
              <a:rPr lang="en-US" dirty="0"/>
              <a:t> - https://blogs.msdn.microsoft.com/webdev/2018/02/06/blazor-experimental-project/</a:t>
            </a:r>
          </a:p>
          <a:p>
            <a:r>
              <a:rPr lang="en-US" dirty="0" err="1"/>
              <a:t>Blazor</a:t>
            </a:r>
            <a:r>
              <a:rPr lang="en-US" dirty="0"/>
              <a:t>: a technical introduction - http://blog.stevensanderson.com/2018/02/06/blazor-intro/</a:t>
            </a:r>
          </a:p>
          <a:p>
            <a:r>
              <a:rPr lang="en-US" dirty="0" err="1"/>
              <a:t>Blazor</a:t>
            </a:r>
            <a:r>
              <a:rPr lang="en-US" dirty="0"/>
              <a:t> repo - https://github.com/aspnet/blazor</a:t>
            </a:r>
          </a:p>
          <a:p>
            <a:endParaRPr lang="en-US" dirty="0"/>
          </a:p>
          <a:p>
            <a:r>
              <a:rPr lang="en-US" dirty="0"/>
              <a:t>Oxidizing Source Maps with Rust and </a:t>
            </a:r>
            <a:r>
              <a:rPr lang="en-US" dirty="0" err="1"/>
              <a:t>WebAssembly</a:t>
            </a:r>
            <a:r>
              <a:rPr lang="en-US" dirty="0"/>
              <a:t> - https://hacks.mozilla.org/2018/01/oxidizing-source-maps-with-rust-and-webassembly/</a:t>
            </a:r>
          </a:p>
          <a:p>
            <a:r>
              <a:rPr lang="en-US" dirty="0"/>
              <a:t>Add </a:t>
            </a:r>
            <a:r>
              <a:rPr lang="en-US" dirty="0" err="1"/>
              <a:t>WebAssembly</a:t>
            </a:r>
            <a:r>
              <a:rPr lang="en-US" dirty="0"/>
              <a:t> </a:t>
            </a:r>
            <a:r>
              <a:rPr lang="en-US" dirty="0" err="1"/>
              <a:t>CoreFX</a:t>
            </a:r>
            <a:r>
              <a:rPr lang="en-US" dirty="0"/>
              <a:t> build architecture - https://github.com/dotnet/corefx/issues/26107</a:t>
            </a:r>
          </a:p>
          <a:p>
            <a:r>
              <a:rPr lang="en-US" dirty="0"/>
              <a:t>Asteroids in </a:t>
            </a:r>
            <a:r>
              <a:rPr lang="en-US" dirty="0" err="1"/>
              <a:t>WebAssembly</a:t>
            </a:r>
            <a:r>
              <a:rPr lang="en-US" dirty="0"/>
              <a:t> - https://github.com/m1el/wasm-asteroids</a:t>
            </a:r>
          </a:p>
          <a:p>
            <a:r>
              <a:rPr lang="en-US" dirty="0"/>
              <a:t>Dose Response ported to </a:t>
            </a:r>
            <a:r>
              <a:rPr lang="en-US" dirty="0" err="1"/>
              <a:t>WebAssembly</a:t>
            </a:r>
            <a:r>
              <a:rPr lang="en-US" dirty="0"/>
              <a:t>! - https://aimlesslygoingforward.com/blog/2017/12/25/dose-response-ported-to-webassembly/</a:t>
            </a:r>
          </a:p>
          <a:p>
            <a:r>
              <a:rPr lang="en-US" dirty="0"/>
              <a:t>Running </a:t>
            </a:r>
            <a:r>
              <a:rPr lang="en-US" dirty="0" err="1"/>
              <a:t>Blazor</a:t>
            </a:r>
            <a:r>
              <a:rPr lang="en-US" dirty="0"/>
              <a:t> on Mono in the browser - http://blog.stevensanderson.com/2017/11/05/blazor-on-mono/</a:t>
            </a:r>
          </a:p>
          <a:p>
            <a:r>
              <a:rPr lang="en-US" dirty="0" err="1"/>
              <a:t>CoreRT</a:t>
            </a:r>
            <a:endParaRPr lang="en-US" dirty="0"/>
          </a:p>
          <a:p>
            <a:r>
              <a:rPr lang="en-US" dirty="0"/>
              <a:t>	</a:t>
            </a:r>
            <a:r>
              <a:rPr lang="en-US" dirty="0" err="1"/>
              <a:t>WebAssembly</a:t>
            </a:r>
            <a:r>
              <a:rPr lang="en-US" dirty="0"/>
              <a:t> Design - https://github.com/dotnet/corert/blob/e6d0a9398e3d8fc83d047cccda302ed13610f190/Documentation/design-docs/WebAssembly-design.md</a:t>
            </a:r>
          </a:p>
          <a:p>
            <a:r>
              <a:rPr lang="en-US" dirty="0"/>
              <a:t>	Build </a:t>
            </a:r>
            <a:r>
              <a:rPr lang="en-US" dirty="0" err="1"/>
              <a:t>WebAssembly</a:t>
            </a:r>
            <a:r>
              <a:rPr lang="en-US" dirty="0"/>
              <a:t> - https://github.com/dotnet/corert/blob/e6d0a9398e3d8fc83d047cccda302ed13610f190/Documentation/how-to-build-WebAssembly.md</a:t>
            </a:r>
          </a:p>
          <a:p>
            <a:r>
              <a:rPr lang="en-US" dirty="0"/>
              <a:t>webpack awarded $125,000 from MOSS Program - https://medium.com/webpack/webpack-awarded-125-000-from-moss-program-f63eeaaf4e15</a:t>
            </a:r>
          </a:p>
          <a:p>
            <a:r>
              <a:rPr lang="en-US" dirty="0"/>
              <a:t>Experimenting with </a:t>
            </a:r>
            <a:r>
              <a:rPr lang="en-US" dirty="0" err="1"/>
              <a:t>WebAssembly</a:t>
            </a:r>
            <a:r>
              <a:rPr lang="en-US" dirty="0"/>
              <a:t> and Computer Vision - https://hacks.mozilla.org/2017/09/bootcamps-webassembly-and-computer-vision/</a:t>
            </a:r>
          </a:p>
          <a:p>
            <a:r>
              <a:rPr lang="en-US" dirty="0" err="1"/>
              <a:t>WebAssembly</a:t>
            </a:r>
            <a:r>
              <a:rPr lang="en-US" dirty="0"/>
              <a:t> and </a:t>
            </a:r>
            <a:r>
              <a:rPr lang="en-US" dirty="0" err="1"/>
              <a:t>Blazor</a:t>
            </a:r>
            <a:r>
              <a:rPr lang="en-US" dirty="0"/>
              <a:t> with Steve Sanderson - http://www.dotnetrocks.com/?show=1455</a:t>
            </a:r>
          </a:p>
          <a:p>
            <a:r>
              <a:rPr lang="en-US" dirty="0"/>
              <a:t>Web Apps can’t really do *that*, can they? - Steve Sanderson - https://www.youtube.com/watch?v=MiLAE6HMr10</a:t>
            </a:r>
          </a:p>
          <a:p>
            <a:r>
              <a:rPr lang="en-US" dirty="0" err="1"/>
              <a:t>Blazor</a:t>
            </a:r>
            <a:r>
              <a:rPr lang="en-US" dirty="0"/>
              <a:t> - https://github.com/SteveSanderson/Blazor</a:t>
            </a:r>
          </a:p>
          <a:p>
            <a:r>
              <a:rPr lang="en-US" dirty="0" err="1"/>
              <a:t>DotNetAnywhere</a:t>
            </a:r>
            <a:r>
              <a:rPr lang="en-US" dirty="0"/>
              <a:t> - https://github.com/chrisdunelm/DotNetAnywhere</a:t>
            </a:r>
          </a:p>
          <a:p>
            <a:endParaRPr lang="en-US" dirty="0"/>
          </a:p>
          <a:p>
            <a:r>
              <a:rPr lang="en-US" dirty="0"/>
              <a:t>.NET and </a:t>
            </a:r>
            <a:r>
              <a:rPr lang="en-US" dirty="0" err="1"/>
              <a:t>WebAssembly</a:t>
            </a:r>
            <a:r>
              <a:rPr lang="en-US" dirty="0"/>
              <a:t> - Is this the future of the front-end? - https://www.hanselman.com/blog/NETAndWebAssemblyIsThisTheFutureOfTheFrontend.aspx</a:t>
            </a:r>
          </a:p>
          <a:p>
            <a:r>
              <a:rPr lang="en-US" dirty="0" err="1"/>
              <a:t>WebAssembly</a:t>
            </a:r>
            <a:r>
              <a:rPr lang="en-US" dirty="0"/>
              <a:t>: A New Hope - https://pspdfkit.com/blog/2017/webassembly-a-new-hope/</a:t>
            </a:r>
          </a:p>
          <a:p>
            <a:r>
              <a:rPr lang="en-US" dirty="0"/>
              <a:t>Hello </a:t>
            </a:r>
            <a:r>
              <a:rPr lang="en-US" dirty="0" err="1"/>
              <a:t>WebAssembly</a:t>
            </a:r>
            <a:r>
              <a:rPr lang="en-US" dirty="0"/>
              <a:t> (Mono on </a:t>
            </a:r>
            <a:r>
              <a:rPr lang="en-US" dirty="0" err="1"/>
              <a:t>WebAssembly</a:t>
            </a:r>
            <a:r>
              <a:rPr lang="en-US" dirty="0"/>
              <a:t>) - http://www.mono-project.com/news/2017/08/09/hello-webassembly/ </a:t>
            </a:r>
          </a:p>
          <a:p>
            <a:r>
              <a:rPr lang="en-US" dirty="0"/>
              <a:t>Pass a JavaScript array as argument to a </a:t>
            </a:r>
            <a:r>
              <a:rPr lang="en-US" dirty="0" err="1"/>
              <a:t>WebAssembly</a:t>
            </a:r>
            <a:r>
              <a:rPr lang="en-US" dirty="0"/>
              <a:t> function - https://stackoverflow.com/questions/41875728/pass-a-javascript-array-as-argument-to-a-webassembly-function</a:t>
            </a:r>
          </a:p>
          <a:p>
            <a:r>
              <a:rPr lang="en-US" dirty="0"/>
              <a:t>Using the </a:t>
            </a:r>
            <a:r>
              <a:rPr lang="en-US" dirty="0" err="1"/>
              <a:t>WebAssembly</a:t>
            </a:r>
            <a:r>
              <a:rPr lang="en-US" dirty="0"/>
              <a:t> JavaScript API - https://developer.mozilla.org/en-US/docs/WebAssembly/Using_the_JavaScript_API</a:t>
            </a:r>
          </a:p>
          <a:p>
            <a:r>
              <a:rPr lang="en-US" dirty="0" err="1"/>
              <a:t>WebAssembly</a:t>
            </a:r>
            <a:r>
              <a:rPr lang="en-US" dirty="0"/>
              <a:t> 101: a developer's first steps - http://blog.openbloc.fr/webassembly-first-steps/</a:t>
            </a:r>
          </a:p>
          <a:p>
            <a:r>
              <a:rPr lang="en-US" dirty="0" err="1"/>
              <a:t>WebAssembly</a:t>
            </a:r>
            <a:r>
              <a:rPr lang="en-US" dirty="0"/>
              <a:t> references - https://pinboard.in/u:callahad</a:t>
            </a:r>
          </a:p>
          <a:p>
            <a:r>
              <a:rPr lang="en-US" dirty="0"/>
              <a:t>Curated list of awesome things regarding </a:t>
            </a:r>
            <a:r>
              <a:rPr lang="en-US" dirty="0" err="1"/>
              <a:t>WebAssembly</a:t>
            </a:r>
            <a:r>
              <a:rPr lang="en-US" dirty="0"/>
              <a:t> (</a:t>
            </a:r>
            <a:r>
              <a:rPr lang="en-US" dirty="0" err="1"/>
              <a:t>wasm</a:t>
            </a:r>
            <a:r>
              <a:rPr lang="en-US" dirty="0"/>
              <a:t>) ecosystem - https://github.com/mbasso/awesome-wasm</a:t>
            </a:r>
          </a:p>
          <a:p>
            <a:r>
              <a:rPr lang="en-US" dirty="0"/>
              <a:t>How to get a performance boost using </a:t>
            </a:r>
            <a:r>
              <a:rPr lang="en-US" dirty="0" err="1"/>
              <a:t>WebAssembly</a:t>
            </a:r>
            <a:r>
              <a:rPr lang="en-US" dirty="0"/>
              <a:t> - https://hackernoon.com/how-to-get-a-performance-boost-using-webassembly-8844ec6dd665#.beosqm1u6</a:t>
            </a:r>
          </a:p>
          <a:p>
            <a:r>
              <a:rPr lang="en-US" dirty="0"/>
              <a:t>A cartoon intro to </a:t>
            </a:r>
            <a:r>
              <a:rPr lang="en-US" dirty="0" err="1"/>
              <a:t>WebAssembly</a:t>
            </a:r>
            <a:r>
              <a:rPr lang="en-US" dirty="0"/>
              <a:t> - https://hacks.mozilla.org/2017/02/a-cartoon-intro-to-webassembly/</a:t>
            </a:r>
          </a:p>
          <a:p>
            <a:r>
              <a:rPr lang="en-US" dirty="0"/>
              <a:t>Previewing the </a:t>
            </a:r>
            <a:r>
              <a:rPr lang="en-US" dirty="0" err="1"/>
              <a:t>WebAssembly</a:t>
            </a:r>
            <a:r>
              <a:rPr lang="en-US" dirty="0"/>
              <a:t> Explorer - https://hacks.mozilla.org/2017/03/previewing-the-webassembly-explorer/</a:t>
            </a:r>
          </a:p>
          <a:p>
            <a:r>
              <a:rPr lang="en-US" dirty="0"/>
              <a:t>Firefox 52: Introducing Web Assembly, CSS Grid and the Grid Inspector - https://hacks.mozilla.org/2017/03/firefox-52-introducing-web-assembly-css-grid-and-the-grid-inspector/</a:t>
            </a:r>
          </a:p>
          <a:p>
            <a:r>
              <a:rPr lang="en-US" dirty="0" err="1"/>
              <a:t>WebAssembly</a:t>
            </a:r>
            <a:r>
              <a:rPr lang="en-US" dirty="0"/>
              <a:t> consensus and end of Browser Preview - https://lists.w3.org/Archives/Public/public-webassembly/2017Feb/0002.html</a:t>
            </a:r>
          </a:p>
          <a:p>
            <a:r>
              <a:rPr lang="en-US" dirty="0" err="1"/>
              <a:t>WebAssembly</a:t>
            </a:r>
            <a:r>
              <a:rPr lang="en-US" dirty="0"/>
              <a:t> logo voting - https://github.com/WebAssembly/design/issues/980</a:t>
            </a:r>
          </a:p>
          <a:p>
            <a:r>
              <a:rPr lang="en-US" dirty="0" err="1"/>
              <a:t>WebAssembly</a:t>
            </a:r>
            <a:r>
              <a:rPr lang="en-US" dirty="0"/>
              <a:t>: http://webassembly.org/</a:t>
            </a:r>
          </a:p>
          <a:p>
            <a:r>
              <a:rPr lang="en-US" dirty="0" err="1"/>
              <a:t>WebAssembly</a:t>
            </a:r>
            <a:r>
              <a:rPr lang="en-US" dirty="0"/>
              <a:t>: A New Compilation Target for the Web - https://www.infoq.com/presentations/webassembly</a:t>
            </a:r>
          </a:p>
          <a:p>
            <a:r>
              <a:rPr lang="en-US" dirty="0"/>
              <a:t>Will there be a JS -&gt; WASM compiler? - https://github.com/WebAssembly/design/issues/219</a:t>
            </a:r>
          </a:p>
          <a:p>
            <a:r>
              <a:rPr lang="en-US" dirty="0" err="1"/>
              <a:t>WebAssembly</a:t>
            </a:r>
            <a:r>
              <a:rPr lang="en-US" dirty="0"/>
              <a:t> Explorer - http://mbebenita.github.io/WasmExplorer/</a:t>
            </a:r>
          </a:p>
          <a:p>
            <a:r>
              <a:rPr lang="en-US" dirty="0"/>
              <a:t>What the Heck is </a:t>
            </a:r>
            <a:r>
              <a:rPr lang="en-US" dirty="0" err="1"/>
              <a:t>WebAssembly</a:t>
            </a:r>
            <a:r>
              <a:rPr lang="en-US" dirty="0"/>
              <a:t>, and do I Have to Learn C Now? - https://callahad.github.io/ow16-wasm/</a:t>
            </a:r>
          </a:p>
          <a:p>
            <a:r>
              <a:rPr lang="en-US" dirty="0" err="1"/>
              <a:t>WebAssembly</a:t>
            </a:r>
            <a:r>
              <a:rPr lang="en-US" dirty="0"/>
              <a:t> - Text Format - https://github.com/WebAssembly/design/blob/master/TextFormat.md</a:t>
            </a:r>
          </a:p>
          <a:p>
            <a:r>
              <a:rPr lang="en-US" dirty="0" err="1"/>
              <a:t>WasmFiddle</a:t>
            </a:r>
            <a:r>
              <a:rPr lang="en-US" dirty="0"/>
              <a:t>: https://wasdk.github.io/WasmFiddle/</a:t>
            </a:r>
          </a:p>
          <a:p>
            <a:endParaRPr lang="en-US" dirty="0"/>
          </a:p>
          <a:p>
            <a:r>
              <a:rPr lang="en-US" dirty="0"/>
              <a:t>WebGL: </a:t>
            </a:r>
            <a:r>
              <a:rPr lang="en-US" dirty="0" err="1"/>
              <a:t>WebAssembly</a:t>
            </a:r>
            <a:r>
              <a:rPr lang="en-US" dirty="0"/>
              <a:t> and Feature Roadmap - https://blogs.unity3d.com/2015/06/18/webgl-webassembly-and-feature-roadmap/</a:t>
            </a:r>
          </a:p>
          <a:p>
            <a:r>
              <a:rPr lang="en-US" dirty="0"/>
              <a:t>Why I Moved to Vue.js from Angular 2 (read the comments) - http://wildermuth.com/2017/02/12/Why-I-Moved-to-Vue-js-from-Angular-2</a:t>
            </a:r>
          </a:p>
          <a:p>
            <a:r>
              <a:rPr lang="en-US" dirty="0"/>
              <a:t>JavaScript Start-up Performance - https://medium.com/dev-channel/javascript-start-up-performance-69200f43b201#.efyl6by7v</a:t>
            </a:r>
          </a:p>
          <a:p>
            <a:r>
              <a:rPr lang="en-US" dirty="0"/>
              <a:t>Compiling Rust to your Browser - https://badboy.github.io/rust-to-the-browser/#1 and http://www.hellorust.com/emscripten/</a:t>
            </a:r>
          </a:p>
          <a:p>
            <a:r>
              <a:rPr lang="en-US" dirty="0"/>
              <a:t>Compiling to </a:t>
            </a:r>
            <a:r>
              <a:rPr lang="en-US" dirty="0" err="1"/>
              <a:t>WebAssembly</a:t>
            </a:r>
            <a:r>
              <a:rPr lang="en-US" dirty="0"/>
              <a:t>: It’s Happening! - https://hacks.mozilla.org/2015/12/compiling-to-webassembly-its-happening/</a:t>
            </a:r>
          </a:p>
          <a:p>
            <a:r>
              <a:rPr lang="en-US" dirty="0"/>
              <a:t>A </a:t>
            </a:r>
            <a:r>
              <a:rPr lang="en-US" dirty="0" err="1"/>
              <a:t>WebAssembly</a:t>
            </a:r>
            <a:r>
              <a:rPr lang="en-US" dirty="0"/>
              <a:t> Milestone: Experimental Support in Multiple Browsers - https://hacks.mozilla.org/2016/03/a-webassembly-milestone/</a:t>
            </a:r>
          </a:p>
          <a:p>
            <a:r>
              <a:rPr lang="en-US" dirty="0" err="1"/>
              <a:t>WebAssembly</a:t>
            </a:r>
            <a:r>
              <a:rPr lang="en-US" dirty="0"/>
              <a:t> - https://hacks.mozilla.org/?s=webassembly</a:t>
            </a:r>
          </a:p>
          <a:p>
            <a:r>
              <a:rPr lang="en-US" dirty="0" err="1"/>
              <a:t>WebAssembly</a:t>
            </a:r>
            <a:r>
              <a:rPr lang="en-US" dirty="0"/>
              <a:t>: Finally Freed from JavaScript? - https://simpleprogrammer.com/2016/05/25/webassembly-finally-freed-javascript/</a:t>
            </a:r>
          </a:p>
          <a:p>
            <a:r>
              <a:rPr lang="en-US" dirty="0"/>
              <a:t>[Video] Talk on </a:t>
            </a:r>
            <a:r>
              <a:rPr lang="en-US" dirty="0" err="1"/>
              <a:t>transpiling</a:t>
            </a:r>
            <a:r>
              <a:rPr lang="en-US" dirty="0"/>
              <a:t> C/C++ to JavaScript with </a:t>
            </a:r>
            <a:r>
              <a:rPr lang="en-US" dirty="0" err="1"/>
              <a:t>Emscripten</a:t>
            </a:r>
            <a:r>
              <a:rPr lang="en-US" dirty="0"/>
              <a:t> - http://www.davevoyles.com/20321-2/</a:t>
            </a:r>
          </a:p>
          <a:p>
            <a:r>
              <a:rPr lang="en-US" dirty="0"/>
              <a:t>Asm.js and WebGL for Unity and Unreal Engine - http://www.davevoyles.com/asm-js-and-webgl-for-unity-and-unreal-engine/</a:t>
            </a:r>
          </a:p>
          <a:p>
            <a:r>
              <a:rPr lang="en-US" dirty="0" err="1"/>
              <a:t>WebAssembly</a:t>
            </a:r>
            <a:r>
              <a:rPr lang="en-US" dirty="0"/>
              <a:t>, JavaScript, and other languages - http://stackoverflow.com/questions/31994034/webassembly-javascript-and-other-languages</a:t>
            </a:r>
          </a:p>
          <a:p>
            <a:r>
              <a:rPr lang="en-US" dirty="0" err="1"/>
              <a:t>WebSharp</a:t>
            </a:r>
            <a:r>
              <a:rPr lang="en-US" dirty="0"/>
              <a:t> - https://github.com/xamarin/WebSharp</a:t>
            </a:r>
          </a:p>
          <a:p>
            <a:r>
              <a:rPr lang="en-US" dirty="0"/>
              <a:t>Taking Rust everywhere with </a:t>
            </a:r>
            <a:r>
              <a:rPr lang="en-US" dirty="0" err="1"/>
              <a:t>rustup</a:t>
            </a:r>
            <a:r>
              <a:rPr lang="en-US" dirty="0"/>
              <a:t> - https://blog.rust-lang.org/2016/05/13/rustup.html</a:t>
            </a:r>
          </a:p>
          <a:p>
            <a:r>
              <a:rPr lang="en-US" dirty="0"/>
              <a:t>Rust and </a:t>
            </a:r>
            <a:r>
              <a:rPr lang="en-US" dirty="0" err="1"/>
              <a:t>Wasm</a:t>
            </a:r>
            <a:r>
              <a:rPr lang="en-US"/>
              <a:t> - https://github.com/rust-lang/rust/issues/33205</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53</a:t>
            </a:fld>
            <a:endParaRPr lang="en-US"/>
          </a:p>
        </p:txBody>
      </p:sp>
    </p:spTree>
    <p:extLst>
      <p:ext uri="{BB962C8B-B14F-4D97-AF65-F5344CB8AC3E}">
        <p14:creationId xmlns:p14="http://schemas.microsoft.com/office/powerpoint/2010/main" val="1207359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JavaScript</a:t>
            </a:r>
            <a:r>
              <a:rPr lang="en-US" baseline="0" dirty="0"/>
              <a:t> has evolved from a small, “script kiddie” glue language to one of the most popular development languages in use.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9</a:t>
            </a:fld>
            <a:endParaRPr lang="en-US"/>
          </a:p>
        </p:txBody>
      </p:sp>
    </p:spTree>
    <p:extLst>
      <p:ext uri="{BB962C8B-B14F-4D97-AF65-F5344CB8AC3E}">
        <p14:creationId xmlns:p14="http://schemas.microsoft.com/office/powerpoint/2010/main" val="17340170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But….no matter how much we want to ignore the bad parts and focus on the good parts (and keep making the language better)….</a:t>
            </a:r>
          </a:p>
        </p:txBody>
      </p:sp>
      <p:sp>
        <p:nvSpPr>
          <p:cNvPr id="4" name="Slide Number Placeholder 3"/>
          <p:cNvSpPr>
            <a:spLocks noGrp="1"/>
          </p:cNvSpPr>
          <p:nvPr>
            <p:ph type="sldNum" sz="quarter" idx="10"/>
          </p:nvPr>
        </p:nvSpPr>
        <p:spPr/>
        <p:txBody>
          <a:bodyPr/>
          <a:lstStyle/>
          <a:p>
            <a:fld id="{4E8BADB7-1FBB-B74E-B90C-DA1567BD042E}" type="slidenum">
              <a:rPr lang="en-US" smtClean="0"/>
              <a:t>10</a:t>
            </a:fld>
            <a:endParaRPr lang="en-US"/>
          </a:p>
        </p:txBody>
      </p:sp>
    </p:spTree>
    <p:extLst>
      <p:ext uri="{BB962C8B-B14F-4D97-AF65-F5344CB8AC3E}">
        <p14:creationId xmlns:p14="http://schemas.microsoft.com/office/powerpoint/2010/main" val="3199444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There’s a history</a:t>
            </a:r>
            <a:r>
              <a:rPr lang="en-US" baseline="0" dirty="0"/>
              <a:t> that has baggage that can’t be removed.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11</a:t>
            </a:fld>
            <a:endParaRPr lang="en-US"/>
          </a:p>
        </p:txBody>
      </p:sp>
    </p:spTree>
    <p:extLst>
      <p:ext uri="{BB962C8B-B14F-4D97-AF65-F5344CB8AC3E}">
        <p14:creationId xmlns:p14="http://schemas.microsoft.com/office/powerpoint/2010/main" val="3797403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That last graph shows</a:t>
            </a:r>
            <a:r>
              <a:rPr lang="en-US" baseline="0" dirty="0"/>
              <a:t> what kind of abominations we get if we just use double equals.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12</a:t>
            </a:fld>
            <a:endParaRPr lang="en-US"/>
          </a:p>
        </p:txBody>
      </p:sp>
    </p:spTree>
    <p:extLst>
      <p:ext uri="{BB962C8B-B14F-4D97-AF65-F5344CB8AC3E}">
        <p14:creationId xmlns:p14="http://schemas.microsoft.com/office/powerpoint/2010/main" val="22120299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80846" y="1454203"/>
            <a:ext cx="7226060" cy="1862379"/>
          </a:xfrm>
        </p:spPr>
        <p:txBody>
          <a:bodyPr anchor="t">
            <a:noAutofit/>
          </a:bodyPr>
          <a:lstStyle>
            <a:lvl1pPr algn="l">
              <a:lnSpc>
                <a:spcPts val="5500"/>
              </a:lnSpc>
              <a:defRPr sz="6000" i="1" baseline="0">
                <a:solidFill>
                  <a:schemeClr val="tx1"/>
                </a:solidFill>
                <a:latin typeface="+mn-lt"/>
                <a:cs typeface="Cordia New" panose="020B0304020202020204" pitchFamily="34" charset="-34"/>
              </a:defRPr>
            </a:lvl1pPr>
          </a:lstStyle>
          <a:p>
            <a:r>
              <a:rPr lang="en-US" dirty="0"/>
              <a:t>TITLE OF THE</a:t>
            </a:r>
            <a:br>
              <a:rPr lang="en-US" dirty="0"/>
            </a:br>
            <a:r>
              <a:rPr lang="en-US" dirty="0"/>
              <a:t>PRESENTATION</a:t>
            </a:r>
            <a:br>
              <a:rPr lang="en-US" dirty="0"/>
            </a:br>
            <a:r>
              <a:rPr lang="en-US" dirty="0"/>
              <a:t>WILL GO HERE</a:t>
            </a:r>
          </a:p>
        </p:txBody>
      </p:sp>
      <p:sp>
        <p:nvSpPr>
          <p:cNvPr id="3" name="Subtitle 2"/>
          <p:cNvSpPr>
            <a:spLocks noGrp="1"/>
          </p:cNvSpPr>
          <p:nvPr>
            <p:ph type="subTitle" idx="1" hasCustomPrompt="1"/>
          </p:nvPr>
        </p:nvSpPr>
        <p:spPr>
          <a:xfrm>
            <a:off x="641228" y="3554081"/>
            <a:ext cx="7165678" cy="379561"/>
          </a:xfrm>
        </p:spPr>
        <p:txBody>
          <a:bodyPr>
            <a:noAutofit/>
          </a:bodyPr>
          <a:lstStyle>
            <a:lvl1pPr marL="0" indent="0" algn="l">
              <a:lnSpc>
                <a:spcPts val="1700"/>
              </a:lnSpc>
              <a:spcBef>
                <a:spcPts val="0"/>
              </a:spcBef>
              <a:buNone/>
              <a:defRPr sz="1350" b="0" kern="0" spc="30" baseline="0">
                <a:solidFill>
                  <a:schemeClr val="accent5"/>
                </a:solidFill>
                <a:latin typeface="+mn-lt"/>
                <a:cs typeface="Cordia New" panose="020B0304020202020204" pitchFamily="34" charset="-3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Title of the presentation will be no longer than three lines</a:t>
            </a:r>
          </a:p>
        </p:txBody>
      </p:sp>
      <p:sp>
        <p:nvSpPr>
          <p:cNvPr id="6" name="Text Placeholder 2"/>
          <p:cNvSpPr>
            <a:spLocks noGrp="1"/>
          </p:cNvSpPr>
          <p:nvPr>
            <p:ph type="body" idx="10" hasCustomPrompt="1"/>
          </p:nvPr>
        </p:nvSpPr>
        <p:spPr>
          <a:xfrm>
            <a:off x="641228" y="3933642"/>
            <a:ext cx="3254188" cy="2104849"/>
          </a:xfrm>
        </p:spPr>
        <p:txBody>
          <a:bodyPr anchor="ctr"/>
          <a:lstStyle>
            <a:lvl1pPr marL="0" indent="0" algn="l" defTabSz="182880">
              <a:lnSpc>
                <a:spcPts val="1800"/>
              </a:lnSpc>
              <a:spcBef>
                <a:spcPts val="0"/>
              </a:spcBef>
              <a:buNone/>
              <a:defRPr sz="1150" b="1" baseline="0">
                <a:solidFill>
                  <a:schemeClr val="tx2"/>
                </a:solidFill>
                <a:latin typeface="+mn-lt"/>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Presenter One</a:t>
            </a:r>
          </a:p>
          <a:p>
            <a:pPr lvl="0"/>
            <a:r>
              <a:rPr lang="en-US" dirty="0"/>
              <a:t>Presenter Two	</a:t>
            </a:r>
          </a:p>
          <a:p>
            <a:pPr lvl="0"/>
            <a:r>
              <a:rPr lang="en-US" dirty="0"/>
              <a:t>Presenter Three		</a:t>
            </a:r>
          </a:p>
        </p:txBody>
      </p:sp>
      <p:sp>
        <p:nvSpPr>
          <p:cNvPr id="8" name="Text Placeholder 2"/>
          <p:cNvSpPr>
            <a:spLocks noGrp="1"/>
          </p:cNvSpPr>
          <p:nvPr>
            <p:ph type="body" idx="11" hasCustomPrompt="1"/>
          </p:nvPr>
        </p:nvSpPr>
        <p:spPr>
          <a:xfrm>
            <a:off x="641228" y="668256"/>
            <a:ext cx="3782275" cy="412233"/>
          </a:xfrm>
        </p:spPr>
        <p:txBody>
          <a:bodyPr anchor="t"/>
          <a:lstStyle>
            <a:lvl1pPr marL="0" indent="0">
              <a:buNone/>
              <a:defRPr sz="2600" b="1">
                <a:solidFill>
                  <a:schemeClr val="accent6"/>
                </a:solidFill>
                <a:latin typeface="Cordia New" panose="020B0304020202020204" pitchFamily="34" charset="-34"/>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XX.XX.18</a:t>
            </a:r>
          </a:p>
        </p:txBody>
      </p:sp>
    </p:spTree>
    <p:extLst>
      <p:ext uri="{BB962C8B-B14F-4D97-AF65-F5344CB8AC3E}">
        <p14:creationId xmlns:p14="http://schemas.microsoft.com/office/powerpoint/2010/main" val="3230847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32154" y="911225"/>
            <a:ext cx="11430000" cy="481084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788593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35671"/>
            <a:ext cx="3086886" cy="5486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499" y="235671"/>
            <a:ext cx="8186001" cy="5486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309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userDrawn="1"/>
        </p:nvSpPr>
        <p:spPr>
          <a:xfrm>
            <a:off x="7047297" y="345238"/>
            <a:ext cx="4433643" cy="3619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100" b="1" dirty="0">
                <a:solidFill>
                  <a:srgbClr val="56565A"/>
                </a:solidFill>
                <a:latin typeface="Franklin Gothic Medium Cond" charset="0"/>
                <a:ea typeface="Franklin Gothic Medium Cond" charset="0"/>
                <a:cs typeface="Franklin Gothic Medium Cond" charset="0"/>
              </a:rPr>
              <a:t>877.277.1044   </a:t>
            </a:r>
            <a:r>
              <a:rPr lang="en-US" sz="1200" b="1" i="0" dirty="0">
                <a:solidFill>
                  <a:srgbClr val="7DC242"/>
                </a:solidFill>
                <a:latin typeface="Arial Black" charset="0"/>
                <a:ea typeface="Arial Black" charset="0"/>
                <a:cs typeface="Arial Black" charset="0"/>
              </a:rPr>
              <a:t>/</a:t>
            </a:r>
            <a:r>
              <a:rPr lang="en-US" sz="1100" b="1" dirty="0">
                <a:solidFill>
                  <a:srgbClr val="56565A"/>
                </a:solidFill>
                <a:latin typeface="Franklin Gothic Medium Cond" charset="0"/>
                <a:ea typeface="Franklin Gothic Medium Cond" charset="0"/>
                <a:cs typeface="Franklin Gothic Medium Cond" charset="0"/>
              </a:rPr>
              <a:t>   </a:t>
            </a:r>
            <a:r>
              <a:rPr lang="en-US" sz="1100" b="1" dirty="0" err="1">
                <a:solidFill>
                  <a:srgbClr val="56565A"/>
                </a:solidFill>
                <a:latin typeface="Franklin Gothic Medium Cond" charset="0"/>
                <a:ea typeface="Franklin Gothic Medium Cond" charset="0"/>
                <a:cs typeface="Franklin Gothic Medium Cond" charset="0"/>
              </a:rPr>
              <a:t>magenic.com</a:t>
            </a:r>
            <a:r>
              <a:rPr lang="en-US" sz="1100" b="1" dirty="0">
                <a:solidFill>
                  <a:srgbClr val="56565A"/>
                </a:solidFill>
                <a:latin typeface="Franklin Gothic Medium Cond" charset="0"/>
                <a:ea typeface="Franklin Gothic Medium Cond" charset="0"/>
                <a:cs typeface="Franklin Gothic Medium Cond" charset="0"/>
              </a:rPr>
              <a:t>   </a:t>
            </a:r>
            <a:r>
              <a:rPr lang="en-US" sz="1200" b="1" i="0" dirty="0">
                <a:solidFill>
                  <a:srgbClr val="7DC242"/>
                </a:solidFill>
                <a:latin typeface="Arial Black" charset="0"/>
                <a:ea typeface="Arial Black" charset="0"/>
                <a:cs typeface="Arial Black" charset="0"/>
              </a:rPr>
              <a:t>//</a:t>
            </a:r>
            <a:endParaRPr lang="en-US" sz="1200" b="1" i="0" dirty="0">
              <a:solidFill>
                <a:srgbClr val="56565A"/>
              </a:solidFill>
              <a:latin typeface="Arial Black" charset="0"/>
              <a:ea typeface="Arial Black" charset="0"/>
              <a:cs typeface="Arial Black" charset="0"/>
            </a:endParaRPr>
          </a:p>
        </p:txBody>
      </p:sp>
      <p:sp>
        <p:nvSpPr>
          <p:cNvPr id="4" name="Title 1"/>
          <p:cNvSpPr txBox="1">
            <a:spLocks/>
          </p:cNvSpPr>
          <p:nvPr userDrawn="1"/>
        </p:nvSpPr>
        <p:spPr>
          <a:xfrm>
            <a:off x="11374267" y="345238"/>
            <a:ext cx="457929" cy="2991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28E39B6D-4B99-497D-9F61-EDE8F8EC9C63}" type="slidenum">
              <a:rPr lang="en-US" sz="1100" b="1" baseline="0" smtClean="0">
                <a:solidFill>
                  <a:srgbClr val="56565A"/>
                </a:solidFill>
                <a:latin typeface="+mj-lt"/>
                <a:cs typeface="Cordia New" panose="020B0304020202020204" pitchFamily="34" charset="-34"/>
              </a:rPr>
              <a:pPr algn="l"/>
              <a:t>‹#›</a:t>
            </a:fld>
            <a:endParaRPr lang="en-US" sz="1100" b="1" baseline="0" dirty="0">
              <a:solidFill>
                <a:srgbClr val="56565A"/>
              </a:solidFill>
              <a:latin typeface="+mj-lt"/>
              <a:cs typeface="Cordia New" panose="020B0304020202020204" pitchFamily="34" charset="-34"/>
            </a:endParaRPr>
          </a:p>
        </p:txBody>
      </p:sp>
      <p:sp>
        <p:nvSpPr>
          <p:cNvPr id="5" name="Subtitle 2"/>
          <p:cNvSpPr txBox="1">
            <a:spLocks/>
          </p:cNvSpPr>
          <p:nvPr userDrawn="1"/>
        </p:nvSpPr>
        <p:spPr>
          <a:xfrm>
            <a:off x="6816011" y="4975156"/>
            <a:ext cx="5267132" cy="6698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5600"/>
              </a:lnSpc>
              <a:spcBef>
                <a:spcPts val="0"/>
              </a:spcBef>
            </a:pPr>
            <a:r>
              <a:rPr lang="en-US" sz="6500" b="0" i="1" dirty="0">
                <a:solidFill>
                  <a:srgbClr val="56565A"/>
                </a:solidFill>
                <a:latin typeface="+mn-lt"/>
                <a:ea typeface="Dotum" panose="020B0600000101010101" pitchFamily="34" charset="-127"/>
                <a:cs typeface="Cordia New" panose="020B0304020202020204" pitchFamily="34" charset="-34"/>
              </a:rPr>
              <a:t>THANK YOU</a:t>
            </a:r>
          </a:p>
        </p:txBody>
      </p:sp>
    </p:spTree>
    <p:extLst>
      <p:ext uri="{BB962C8B-B14F-4D97-AF65-F5344CB8AC3E}">
        <p14:creationId xmlns:p14="http://schemas.microsoft.com/office/powerpoint/2010/main" val="3026564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154" y="911225"/>
            <a:ext cx="11430000" cy="48108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200308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4447" y="252398"/>
            <a:ext cx="11429999" cy="342395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394447" y="3703343"/>
            <a:ext cx="11429999" cy="201872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1096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4447" y="914401"/>
            <a:ext cx="5625353"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914401"/>
            <a:ext cx="5652247"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689947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
        <p:nvSpPr>
          <p:cNvPr id="3" name="Text Placeholder 2"/>
          <p:cNvSpPr>
            <a:spLocks noGrp="1"/>
          </p:cNvSpPr>
          <p:nvPr>
            <p:ph type="body" idx="1"/>
          </p:nvPr>
        </p:nvSpPr>
        <p:spPr>
          <a:xfrm>
            <a:off x="386500" y="904973"/>
            <a:ext cx="561107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500" y="1719359"/>
            <a:ext cx="561107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904973"/>
            <a:ext cx="563958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1719359"/>
            <a:ext cx="563958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024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1915007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273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230322" y="254524"/>
            <a:ext cx="6628598" cy="54675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254101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36622" y="248270"/>
            <a:ext cx="6616330" cy="54581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7"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057984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154" y="265393"/>
            <a:ext cx="11430000" cy="510895"/>
          </a:xfrm>
          <a:prstGeom prst="rect">
            <a:avLst/>
          </a:prstGeom>
          <a:noFill/>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32154" y="911225"/>
            <a:ext cx="11430000" cy="3884893"/>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486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5.jpg"/><Relationship Id="rId5" Type="http://schemas.openxmlformats.org/officeDocument/2006/relationships/image" Target="../media/image44.png"/><Relationship Id="rId4" Type="http://schemas.openxmlformats.org/officeDocument/2006/relationships/image" Target="../media/image43.jpg"/></Relationships>
</file>

<file path=ppt/slides/_rels/slide5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21.png"/><Relationship Id="rId9" Type="http://schemas.openxmlformats.org/officeDocument/2006/relationships/image" Target="../media/image51.png"/></Relationships>
</file>

<file path=ppt/slides/_rels/slide52.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57.jpg"/><Relationship Id="rId5" Type="http://schemas.openxmlformats.org/officeDocument/2006/relationships/image" Target="../media/image56.jpg"/><Relationship Id="rId4" Type="http://schemas.openxmlformats.org/officeDocument/2006/relationships/image" Target="../media/image55.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Assembling the Web – A Tour of </a:t>
            </a:r>
            <a:r>
              <a:rPr lang="en-US" dirty="0" err="1"/>
              <a:t>WebAssembly</a:t>
            </a:r>
            <a:endParaRPr lang="en-US" dirty="0"/>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Tree>
    <p:extLst>
      <p:ext uri="{BB962C8B-B14F-4D97-AF65-F5344CB8AC3E}">
        <p14:creationId xmlns:p14="http://schemas.microsoft.com/office/powerpoint/2010/main" val="17371802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History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1498600"/>
            <a:ext cx="8534400" cy="3968496"/>
          </a:xfrm>
          <a:prstGeom prst="rect">
            <a:avLst/>
          </a:prstGeom>
        </p:spPr>
      </p:pic>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http://www.globalnerdy.com/wordpress/wp-content/uploads/2014/08/javascript-and-the-good-parts.jpg</a:t>
            </a:r>
          </a:p>
        </p:txBody>
      </p:sp>
    </p:spTree>
    <p:extLst>
      <p:ext uri="{BB962C8B-B14F-4D97-AF65-F5344CB8AC3E}">
        <p14:creationId xmlns:p14="http://schemas.microsoft.com/office/powerpoint/2010/main" val="16849389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History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http://dorey.github.io/JavaScript-Equality-Table/</a:t>
            </a:r>
          </a:p>
        </p:txBody>
      </p:sp>
      <p:pic>
        <p:nvPicPr>
          <p:cNvPr id="11" name="Picture 10"/>
          <p:cNvPicPr>
            <a:picLocks noChangeAspect="1"/>
          </p:cNvPicPr>
          <p:nvPr/>
        </p:nvPicPr>
        <p:blipFill>
          <a:blip r:embed="rId3"/>
          <a:stretch>
            <a:fillRect/>
          </a:stretch>
        </p:blipFill>
        <p:spPr>
          <a:xfrm>
            <a:off x="1409410" y="1080416"/>
            <a:ext cx="4371200" cy="4315658"/>
          </a:xfrm>
          <a:prstGeom prst="rect">
            <a:avLst/>
          </a:prstGeom>
        </p:spPr>
      </p:pic>
      <p:pic>
        <p:nvPicPr>
          <p:cNvPr id="12" name="Picture 11"/>
          <p:cNvPicPr>
            <a:picLocks noChangeAspect="1"/>
          </p:cNvPicPr>
          <p:nvPr/>
        </p:nvPicPr>
        <p:blipFill>
          <a:blip r:embed="rId4"/>
          <a:stretch>
            <a:fillRect/>
          </a:stretch>
        </p:blipFill>
        <p:spPr>
          <a:xfrm>
            <a:off x="6305415" y="1076959"/>
            <a:ext cx="4352425" cy="4319115"/>
          </a:xfrm>
          <a:prstGeom prst="rect">
            <a:avLst/>
          </a:prstGeom>
        </p:spPr>
      </p:pic>
      <p:sp>
        <p:nvSpPr>
          <p:cNvPr id="13" name="TextBox 12"/>
          <p:cNvSpPr txBox="1"/>
          <p:nvPr/>
        </p:nvSpPr>
        <p:spPr>
          <a:xfrm>
            <a:off x="2416321" y="5556566"/>
            <a:ext cx="2357377" cy="369332"/>
          </a:xfrm>
          <a:prstGeom prst="rect">
            <a:avLst/>
          </a:prstGeom>
          <a:noFill/>
        </p:spPr>
        <p:txBody>
          <a:bodyPr wrap="none" rtlCol="0">
            <a:spAutoFit/>
          </a:bodyPr>
          <a:lstStyle/>
          <a:p>
            <a:r>
              <a:rPr lang="en-US" dirty="0"/>
              <a:t>true == "1"  =&gt; TRUE</a:t>
            </a:r>
          </a:p>
        </p:txBody>
      </p:sp>
      <p:sp>
        <p:nvSpPr>
          <p:cNvPr id="14" name="TextBox 13"/>
          <p:cNvSpPr txBox="1"/>
          <p:nvPr/>
        </p:nvSpPr>
        <p:spPr>
          <a:xfrm>
            <a:off x="6961980" y="5546883"/>
            <a:ext cx="3039294" cy="369332"/>
          </a:xfrm>
          <a:prstGeom prst="rect">
            <a:avLst/>
          </a:prstGeom>
          <a:noFill/>
        </p:spPr>
        <p:txBody>
          <a:bodyPr wrap="none" rtlCol="0">
            <a:spAutoFit/>
          </a:bodyPr>
          <a:lstStyle/>
          <a:p>
            <a:r>
              <a:rPr lang="en-US" dirty="0"/>
              <a:t>true === "1"  =&gt; NOT TRUE</a:t>
            </a:r>
          </a:p>
        </p:txBody>
      </p:sp>
    </p:spTree>
    <p:extLst>
      <p:ext uri="{BB962C8B-B14F-4D97-AF65-F5344CB8AC3E}">
        <p14:creationId xmlns:p14="http://schemas.microsoft.com/office/powerpoint/2010/main" val="377840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History	</a:t>
            </a:r>
          </a:p>
        </p:txBody>
      </p:sp>
      <p:sp>
        <p:nvSpPr>
          <p:cNvPr id="4" name="Rectangle 3"/>
          <p:cNvSpPr/>
          <p:nvPr/>
        </p:nvSpPr>
        <p:spPr>
          <a:xfrm>
            <a:off x="3025742" y="1844041"/>
            <a:ext cx="6146800" cy="3046988"/>
          </a:xfrm>
          <a:prstGeom prst="rect">
            <a:avLst/>
          </a:prstGeom>
        </p:spPr>
        <p:txBody>
          <a:bodyPr wrap="square">
            <a:spAutoFit/>
          </a:bodyPr>
          <a:lstStyle/>
          <a:p>
            <a:r>
              <a:rPr lang="en-US" sz="4800" dirty="0">
                <a:latin typeface="Consolas" panose="020B0609020204030204" pitchFamily="49" charset="0"/>
              </a:rPr>
              <a:t>1 == "1"</a:t>
            </a:r>
          </a:p>
          <a:p>
            <a:r>
              <a:rPr lang="en-US" sz="4800" dirty="0">
                <a:latin typeface="Consolas" panose="020B0609020204030204" pitchFamily="49" charset="0"/>
              </a:rPr>
              <a:t>null == undefined</a:t>
            </a:r>
          </a:p>
          <a:p>
            <a:r>
              <a:rPr lang="en-US" sz="4800" dirty="0">
                <a:latin typeface="Consolas" panose="020B0609020204030204" pitchFamily="49" charset="0"/>
              </a:rPr>
              <a:t>[0] == false</a:t>
            </a:r>
          </a:p>
          <a:p>
            <a:r>
              <a:rPr lang="en-US" sz="4800" dirty="0">
                <a:latin typeface="Consolas" panose="020B0609020204030204" pitchFamily="49" charset="0"/>
              </a:rPr>
              <a:t>0 == ""</a:t>
            </a:r>
          </a:p>
        </p:txBody>
      </p:sp>
    </p:spTree>
    <p:extLst>
      <p:ext uri="{BB962C8B-B14F-4D97-AF65-F5344CB8AC3E}">
        <p14:creationId xmlns:p14="http://schemas.microsoft.com/office/powerpoint/2010/main" val="2602079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History	</a:t>
            </a:r>
          </a:p>
        </p:txBody>
      </p:sp>
      <p:sp>
        <p:nvSpPr>
          <p:cNvPr id="4" name="Rectangle 3"/>
          <p:cNvSpPr/>
          <p:nvPr/>
        </p:nvSpPr>
        <p:spPr>
          <a:xfrm>
            <a:off x="2438400" y="2951481"/>
            <a:ext cx="4994656" cy="1077218"/>
          </a:xfrm>
          <a:prstGeom prst="rect">
            <a:avLst/>
          </a:prstGeom>
        </p:spPr>
        <p:txBody>
          <a:bodyPr wrap="square">
            <a:spAutoFit/>
          </a:bodyPr>
          <a:lstStyle/>
          <a:p>
            <a:r>
              <a:rPr lang="en-US" sz="3200" dirty="0">
                <a:latin typeface="Consolas" panose="020B0609020204030204" pitchFamily="49" charset="0"/>
              </a:rPr>
              <a:t>console.log('4' - 4);</a:t>
            </a:r>
          </a:p>
          <a:p>
            <a:r>
              <a:rPr lang="en-US" sz="3200" dirty="0">
                <a:latin typeface="Consolas" panose="020B0609020204030204" pitchFamily="49" charset="0"/>
              </a:rPr>
              <a:t>console.log('4' + 4);</a:t>
            </a:r>
          </a:p>
        </p:txBody>
      </p:sp>
      <p:sp>
        <p:nvSpPr>
          <p:cNvPr id="5" name="Rectangle 4"/>
          <p:cNvSpPr/>
          <p:nvPr/>
        </p:nvSpPr>
        <p:spPr>
          <a:xfrm>
            <a:off x="8839200" y="2951480"/>
            <a:ext cx="1016000" cy="1077218"/>
          </a:xfrm>
          <a:prstGeom prst="rect">
            <a:avLst/>
          </a:prstGeom>
        </p:spPr>
        <p:txBody>
          <a:bodyPr wrap="square">
            <a:spAutoFit/>
          </a:bodyPr>
          <a:lstStyle/>
          <a:p>
            <a:r>
              <a:rPr lang="en-US" sz="3200" dirty="0">
                <a:latin typeface="Consolas" panose="020B0609020204030204" pitchFamily="49" charset="0"/>
              </a:rPr>
              <a:t>0</a:t>
            </a:r>
          </a:p>
          <a:p>
            <a:r>
              <a:rPr lang="en-US" sz="3200" dirty="0">
                <a:latin typeface="Consolas" panose="020B0609020204030204" pitchFamily="49" charset="0"/>
              </a:rPr>
              <a:t>44</a:t>
            </a:r>
          </a:p>
        </p:txBody>
      </p:sp>
      <p:sp>
        <p:nvSpPr>
          <p:cNvPr id="6" name="Right Arrow 5"/>
          <p:cNvSpPr/>
          <p:nvPr/>
        </p:nvSpPr>
        <p:spPr>
          <a:xfrm>
            <a:off x="7433056" y="3182389"/>
            <a:ext cx="1304544" cy="6461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291823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History	</a:t>
            </a:r>
          </a:p>
        </p:txBody>
      </p:sp>
      <p:sp>
        <p:nvSpPr>
          <p:cNvPr id="7" name="Rectangle 6"/>
          <p:cNvSpPr/>
          <p:nvPr/>
        </p:nvSpPr>
        <p:spPr>
          <a:xfrm>
            <a:off x="3051142" y="2345958"/>
            <a:ext cx="6096000" cy="2308324"/>
          </a:xfrm>
          <a:prstGeom prst="rect">
            <a:avLst/>
          </a:prstGeom>
        </p:spPr>
        <p:txBody>
          <a:bodyPr>
            <a:spAutoFit/>
          </a:bodyPr>
          <a:lstStyle/>
          <a:p>
            <a:r>
              <a:rPr lang="en-US" sz="2400" b="1" dirty="0"/>
              <a:t>Why is the method called </a:t>
            </a:r>
            <a:r>
              <a:rPr lang="en-US" sz="2400" b="1" dirty="0">
                <a:latin typeface="Consolas" panose="020B0609020204030204" pitchFamily="49" charset="0"/>
              </a:rPr>
              <a:t>includes</a:t>
            </a:r>
            <a:r>
              <a:rPr lang="en-US" sz="2400" b="1" dirty="0"/>
              <a:t> and not </a:t>
            </a:r>
            <a:r>
              <a:rPr lang="en-US" sz="2400" b="1" dirty="0">
                <a:latin typeface="Consolas" panose="020B0609020204030204" pitchFamily="49" charset="0"/>
              </a:rPr>
              <a:t>contains</a:t>
            </a:r>
            <a:r>
              <a:rPr lang="en-US" sz="2400" b="1" dirty="0"/>
              <a:t>?</a:t>
            </a:r>
          </a:p>
          <a:p>
            <a:endParaRPr lang="en-US" sz="2400" dirty="0"/>
          </a:p>
          <a:p>
            <a:r>
              <a:rPr lang="en-US" sz="2400" dirty="0"/>
              <a:t>The latter was the initial choice, but that broke code on the web (</a:t>
            </a:r>
            <a:r>
              <a:rPr lang="en-US" sz="2400" dirty="0" err="1"/>
              <a:t>MooTools</a:t>
            </a:r>
            <a:r>
              <a:rPr lang="en-US" sz="2400" dirty="0"/>
              <a:t> adds this method to </a:t>
            </a:r>
            <a:r>
              <a:rPr lang="en-US" sz="2400" dirty="0" err="1">
                <a:latin typeface="Consolas" panose="020B0609020204030204" pitchFamily="49" charset="0"/>
              </a:rPr>
              <a:t>Array.prototype</a:t>
            </a:r>
            <a:r>
              <a:rPr lang="en-US" sz="2400" dirty="0"/>
              <a:t>).</a:t>
            </a:r>
          </a:p>
        </p:txBody>
      </p:sp>
      <p:sp>
        <p:nvSpPr>
          <p:cNvPr id="9" name="Rectangle 8"/>
          <p:cNvSpPr/>
          <p:nvPr/>
        </p:nvSpPr>
        <p:spPr>
          <a:xfrm>
            <a:off x="5610225" y="6276894"/>
            <a:ext cx="6581775" cy="453605"/>
          </a:xfrm>
          <a:prstGeom prst="rect">
            <a:avLst/>
          </a:prstGeom>
        </p:spPr>
        <p:txBody>
          <a:bodyPr wrap="square" anchor="ctr" anchorCtr="0">
            <a:noAutofit/>
          </a:bodyPr>
          <a:lstStyle/>
          <a:p>
            <a:pPr algn="r"/>
            <a:r>
              <a:rPr lang="en-US" sz="1200" dirty="0">
                <a:cs typeface="Calibri" pitchFamily="34" charset="0"/>
              </a:rPr>
              <a:t>http://www.2ality.com/2016/02/array-prototype-includes.html</a:t>
            </a:r>
          </a:p>
        </p:txBody>
      </p:sp>
    </p:spTree>
    <p:extLst>
      <p:ext uri="{BB962C8B-B14F-4D97-AF65-F5344CB8AC3E}">
        <p14:creationId xmlns:p14="http://schemas.microsoft.com/office/powerpoint/2010/main" val="3838125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History	</a:t>
            </a:r>
          </a:p>
        </p:txBody>
      </p:sp>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https://twitter.com/ThePracticalDev/status/766858028859523072/photo/1c</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9437" y="1452562"/>
            <a:ext cx="5953125" cy="3952875"/>
          </a:xfrm>
          <a:prstGeom prst="rect">
            <a:avLst/>
          </a:prstGeom>
        </p:spPr>
      </p:pic>
    </p:spTree>
    <p:extLst>
      <p:ext uri="{BB962C8B-B14F-4D97-AF65-F5344CB8AC3E}">
        <p14:creationId xmlns:p14="http://schemas.microsoft.com/office/powerpoint/2010/main" val="1799866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History</a:t>
            </a:r>
          </a:p>
        </p:txBody>
      </p:sp>
      <p:pic>
        <p:nvPicPr>
          <p:cNvPr id="4" name="Picture 3"/>
          <p:cNvPicPr>
            <a:picLocks noChangeAspect="1"/>
          </p:cNvPicPr>
          <p:nvPr/>
        </p:nvPicPr>
        <p:blipFill>
          <a:blip r:embed="rId3"/>
          <a:stretch>
            <a:fillRect/>
          </a:stretch>
        </p:blipFill>
        <p:spPr>
          <a:xfrm>
            <a:off x="3321103" y="2445623"/>
            <a:ext cx="5771971" cy="1730137"/>
          </a:xfrm>
          <a:prstGeom prst="rect">
            <a:avLst/>
          </a:prstGeom>
        </p:spPr>
      </p:pic>
      <p:pic>
        <p:nvPicPr>
          <p:cNvPr id="5" name="Picture 4"/>
          <p:cNvPicPr>
            <a:picLocks noChangeAspect="1"/>
          </p:cNvPicPr>
          <p:nvPr/>
        </p:nvPicPr>
        <p:blipFill>
          <a:blip r:embed="rId4"/>
          <a:stretch>
            <a:fillRect/>
          </a:stretch>
        </p:blipFill>
        <p:spPr>
          <a:xfrm>
            <a:off x="2678165" y="1344157"/>
            <a:ext cx="1285875" cy="276225"/>
          </a:xfrm>
          <a:prstGeom prst="rect">
            <a:avLst/>
          </a:prstGeom>
          <a:solidFill>
            <a:schemeClr val="accent2">
              <a:alpha val="0"/>
            </a:schemeClr>
          </a:solidFill>
        </p:spPr>
      </p:pic>
      <p:sp>
        <p:nvSpPr>
          <p:cNvPr id="6" name="Right Arrow 5"/>
          <p:cNvSpPr/>
          <p:nvPr/>
        </p:nvSpPr>
        <p:spPr>
          <a:xfrm rot="6496557">
            <a:off x="4307840" y="1017518"/>
            <a:ext cx="1544320" cy="653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rot="2357112">
            <a:off x="1684938" y="1484878"/>
            <a:ext cx="1544320" cy="653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rot="13706106">
            <a:off x="5434927" y="4674362"/>
            <a:ext cx="1544320" cy="653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20707933">
            <a:off x="1524001" y="3497883"/>
            <a:ext cx="1544320" cy="653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7885754">
            <a:off x="2864381" y="4769152"/>
            <a:ext cx="1544320" cy="653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9088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750"/>
                                  </p:stCondLst>
                                  <p:childTnLst>
                                    <p:set>
                                      <p:cBhvr>
                                        <p:cTn id="12" dur="1" fill="hold">
                                          <p:stCondLst>
                                            <p:cond delay="0"/>
                                          </p:stCondLst>
                                        </p:cTn>
                                        <p:tgtEl>
                                          <p:spTgt spid="9"/>
                                        </p:tgtEl>
                                        <p:attrNameLst>
                                          <p:attrName>style.visibility</p:attrName>
                                        </p:attrNameLst>
                                      </p:cBhvr>
                                      <p:to>
                                        <p:strVal val="visible"/>
                                      </p:to>
                                    </p:set>
                                  </p:childTnLst>
                                </p:cTn>
                              </p:par>
                            </p:childTnLst>
                          </p:cTn>
                        </p:par>
                        <p:par>
                          <p:cTn id="13" fill="hold">
                            <p:stCondLst>
                              <p:cond delay="1750"/>
                            </p:stCondLst>
                            <p:childTnLst>
                              <p:par>
                                <p:cTn id="14" presetID="1" presetClass="entr" presetSubtype="0" fill="hold" grpId="0" nodeType="afterEffect">
                                  <p:stCondLst>
                                    <p:cond delay="500"/>
                                  </p:stCondLst>
                                  <p:childTnLst>
                                    <p:set>
                                      <p:cBhvr>
                                        <p:cTn id="15" dur="1" fill="hold">
                                          <p:stCondLst>
                                            <p:cond delay="0"/>
                                          </p:stCondLst>
                                        </p:cTn>
                                        <p:tgtEl>
                                          <p:spTgt spid="6"/>
                                        </p:tgtEl>
                                        <p:attrNameLst>
                                          <p:attrName>style.visibility</p:attrName>
                                        </p:attrNameLst>
                                      </p:cBhvr>
                                      <p:to>
                                        <p:strVal val="visible"/>
                                      </p:to>
                                    </p:set>
                                  </p:childTnLst>
                                </p:cTn>
                              </p:par>
                            </p:childTnLst>
                          </p:cTn>
                        </p:par>
                        <p:par>
                          <p:cTn id="16" fill="hold">
                            <p:stCondLst>
                              <p:cond delay="2250"/>
                            </p:stCondLst>
                            <p:childTnLst>
                              <p:par>
                                <p:cTn id="17" presetID="1" presetClass="entr" presetSubtype="0" fill="hold" grpId="0" nodeType="afterEffect">
                                  <p:stCondLst>
                                    <p:cond delay="25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History</a:t>
            </a:r>
          </a:p>
        </p:txBody>
      </p:sp>
      <p:pic>
        <p:nvPicPr>
          <p:cNvPr id="4" name="Picture 3"/>
          <p:cNvPicPr>
            <a:picLocks noChangeAspect="1"/>
          </p:cNvPicPr>
          <p:nvPr/>
        </p:nvPicPr>
        <p:blipFill>
          <a:blip r:embed="rId3"/>
          <a:stretch>
            <a:fillRect/>
          </a:stretch>
        </p:blipFill>
        <p:spPr>
          <a:xfrm>
            <a:off x="1341579" y="1344157"/>
            <a:ext cx="3461534" cy="1037588"/>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6935" y="2559923"/>
            <a:ext cx="1750821" cy="1750821"/>
          </a:xfrm>
          <a:prstGeom prst="rect">
            <a:avLst/>
          </a:prstGeom>
        </p:spPr>
      </p:pic>
      <p:pic>
        <p:nvPicPr>
          <p:cNvPr id="11" name="Picture 10"/>
          <p:cNvPicPr>
            <a:picLocks noChangeAspect="1"/>
          </p:cNvPicPr>
          <p:nvPr/>
        </p:nvPicPr>
        <p:blipFill>
          <a:blip r:embed="rId5"/>
          <a:stretch>
            <a:fillRect/>
          </a:stretch>
        </p:blipFill>
        <p:spPr>
          <a:xfrm>
            <a:off x="2298547" y="4310744"/>
            <a:ext cx="1547595" cy="1547595"/>
          </a:xfrm>
          <a:prstGeom prst="rect">
            <a:avLst/>
          </a:prstGeom>
          <a:ln>
            <a:noFill/>
          </a:ln>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27502" y="1969476"/>
            <a:ext cx="2986457" cy="2986457"/>
          </a:xfrm>
          <a:prstGeom prst="rect">
            <a:avLst/>
          </a:prstGeom>
        </p:spPr>
      </p:pic>
      <p:sp>
        <p:nvSpPr>
          <p:cNvPr id="13" name="Right Arrow 12"/>
          <p:cNvSpPr/>
          <p:nvPr/>
        </p:nvSpPr>
        <p:spPr>
          <a:xfrm>
            <a:off x="5697416" y="2935165"/>
            <a:ext cx="1879041" cy="1055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0070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History	</a:t>
            </a:r>
          </a:p>
        </p:txBody>
      </p:sp>
      <p:sp>
        <p:nvSpPr>
          <p:cNvPr id="2" name="TextBox 1"/>
          <p:cNvSpPr txBox="1"/>
          <p:nvPr/>
        </p:nvSpPr>
        <p:spPr>
          <a:xfrm>
            <a:off x="2062480" y="1026160"/>
            <a:ext cx="8222123" cy="2308324"/>
          </a:xfrm>
          <a:prstGeom prst="rect">
            <a:avLst/>
          </a:prstGeom>
          <a:noFill/>
          <a:ln w="25400">
            <a:solidFill>
              <a:schemeClr val="tx1"/>
            </a:solidFill>
          </a:ln>
        </p:spPr>
        <p:txBody>
          <a:bodyPr wrap="none" rtlCol="0">
            <a:spAutoFit/>
          </a:bodyPr>
          <a:lstStyle/>
          <a:p>
            <a:r>
              <a:rPr lang="en-US" sz="3600" dirty="0"/>
              <a:t>Lisp: Code is data</a:t>
            </a:r>
          </a:p>
          <a:p>
            <a:r>
              <a:rPr lang="en-US" sz="3600" dirty="0"/>
              <a:t>Haskell: Data is code</a:t>
            </a:r>
          </a:p>
          <a:p>
            <a:r>
              <a:rPr lang="en-US" sz="3600" dirty="0"/>
              <a:t>Ruby: Strings are code</a:t>
            </a:r>
          </a:p>
          <a:p>
            <a:r>
              <a:rPr lang="en-US" sz="3600" dirty="0"/>
              <a:t>JavaScript: Undefined is not a function</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https://twitter.com/mattoflambda/status/727290638102876160</a:t>
            </a:r>
          </a:p>
          <a:p>
            <a:pPr algn="r"/>
            <a:r>
              <a:rPr lang="en-US" sz="1200" dirty="0">
                <a:latin typeface="+mj-lt"/>
                <a:cs typeface="Calibri" pitchFamily="34" charset="0"/>
              </a:rPr>
              <a:t>https://github.com/rust-lang/rust/issues/33205</a:t>
            </a:r>
          </a:p>
        </p:txBody>
      </p:sp>
      <p:sp>
        <p:nvSpPr>
          <p:cNvPr id="5" name="TextBox 4"/>
          <p:cNvSpPr txBox="1"/>
          <p:nvPr/>
        </p:nvSpPr>
        <p:spPr>
          <a:xfrm>
            <a:off x="2062479" y="3910210"/>
            <a:ext cx="8222123" cy="1754326"/>
          </a:xfrm>
          <a:prstGeom prst="rect">
            <a:avLst/>
          </a:prstGeom>
          <a:noFill/>
          <a:ln w="25400">
            <a:solidFill>
              <a:schemeClr val="tx1"/>
            </a:solidFill>
          </a:ln>
        </p:spPr>
        <p:txBody>
          <a:bodyPr wrap="square" rtlCol="0">
            <a:spAutoFit/>
          </a:bodyPr>
          <a:lstStyle/>
          <a:p>
            <a:r>
              <a:rPr lang="en-US" sz="3600" dirty="0"/>
              <a:t>"I'm in love with the Rust type system and going back to JavaScript/ES6 just isn't enough."</a:t>
            </a:r>
          </a:p>
        </p:txBody>
      </p:sp>
    </p:spTree>
    <p:extLst>
      <p:ext uri="{BB962C8B-B14F-4D97-AF65-F5344CB8AC3E}">
        <p14:creationId xmlns:p14="http://schemas.microsoft.com/office/powerpoint/2010/main" val="5202061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History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http://memegenerator.net</a:t>
            </a:r>
          </a:p>
        </p:txBody>
      </p:sp>
      <p:sp>
        <p:nvSpPr>
          <p:cNvPr id="5" name="TextBox 3"/>
          <p:cNvSpPr txBox="1"/>
          <p:nvPr/>
        </p:nvSpPr>
        <p:spPr>
          <a:xfrm>
            <a:off x="1054695" y="2593523"/>
            <a:ext cx="10088894" cy="138499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latin typeface="Consolas" panose="020B0609020204030204" pitchFamily="49" charset="0"/>
                <a:cs typeface="Consolas" panose="020B0609020204030204" pitchFamily="49" charset="0"/>
              </a:rPr>
              <a:t>&lt;script type="text/</a:t>
            </a:r>
            <a:r>
              <a:rPr lang="en-US" sz="2800" dirty="0" err="1">
                <a:latin typeface="Consolas" panose="020B0609020204030204" pitchFamily="49" charset="0"/>
                <a:cs typeface="Consolas" panose="020B0609020204030204" pitchFamily="49" charset="0"/>
              </a:rPr>
              <a:t>csharp</a:t>
            </a: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src</a:t>
            </a:r>
            <a:r>
              <a:rPr lang="en-US" sz="2800" dirty="0">
                <a:latin typeface="Consolas" panose="020B0609020204030204" pitchFamily="49" charset="0"/>
                <a:cs typeface="Consolas" panose="020B0609020204030204" pitchFamily="49" charset="0"/>
              </a:rPr>
              <a:t>="</a:t>
            </a:r>
            <a:r>
              <a:rPr lang="en-US" sz="2800" dirty="0" err="1">
                <a:latin typeface="Consolas" panose="020B0609020204030204" pitchFamily="49" charset="0"/>
                <a:cs typeface="Consolas" panose="020B0609020204030204" pitchFamily="49" charset="0"/>
              </a:rPr>
              <a:t>code.cs</a:t>
            </a:r>
            <a:r>
              <a:rPr lang="en-US" sz="2800" dirty="0">
                <a:latin typeface="Consolas" panose="020B0609020204030204" pitchFamily="49" charset="0"/>
                <a:cs typeface="Consolas" panose="020B0609020204030204" pitchFamily="49" charset="0"/>
              </a:rPr>
              <a:t>"&gt;&lt;/script&gt;</a:t>
            </a:r>
          </a:p>
          <a:p>
            <a:r>
              <a:rPr lang="en-US" sz="2800" dirty="0">
                <a:latin typeface="Consolas" panose="020B0609020204030204" pitchFamily="49" charset="0"/>
                <a:cs typeface="Consolas" panose="020B0609020204030204" pitchFamily="49" charset="0"/>
              </a:rPr>
              <a:t>&lt;script type="text/ruby" </a:t>
            </a:r>
            <a:r>
              <a:rPr lang="en-US" sz="2800" dirty="0" err="1">
                <a:latin typeface="Consolas" panose="020B0609020204030204" pitchFamily="49" charset="0"/>
                <a:cs typeface="Consolas" panose="020B0609020204030204" pitchFamily="49" charset="0"/>
              </a:rPr>
              <a:t>src</a:t>
            </a:r>
            <a:r>
              <a:rPr lang="en-US" sz="2800" dirty="0">
                <a:latin typeface="Consolas" panose="020B0609020204030204" pitchFamily="49" charset="0"/>
                <a:cs typeface="Consolas" panose="020B0609020204030204" pitchFamily="49" charset="0"/>
              </a:rPr>
              <a:t>="</a:t>
            </a:r>
            <a:r>
              <a:rPr lang="en-US" sz="2800" dirty="0" err="1">
                <a:latin typeface="Consolas" panose="020B0609020204030204" pitchFamily="49" charset="0"/>
                <a:cs typeface="Consolas" panose="020B0609020204030204" pitchFamily="49" charset="0"/>
              </a:rPr>
              <a:t>code.rb</a:t>
            </a:r>
            <a:r>
              <a:rPr lang="en-US" sz="2800" dirty="0">
                <a:latin typeface="Consolas" panose="020B0609020204030204" pitchFamily="49" charset="0"/>
                <a:cs typeface="Consolas" panose="020B0609020204030204" pitchFamily="49" charset="0"/>
              </a:rPr>
              <a:t>"&gt;&lt;/script&gt;</a:t>
            </a:r>
          </a:p>
          <a:p>
            <a:r>
              <a:rPr lang="en-US" sz="2800" dirty="0">
                <a:latin typeface="Consolas" panose="020B0609020204030204" pitchFamily="49" charset="0"/>
                <a:cs typeface="Consolas" panose="020B0609020204030204" pitchFamily="49" charset="0"/>
              </a:rPr>
              <a:t>&lt;script type="text/python" </a:t>
            </a:r>
            <a:r>
              <a:rPr lang="en-US" sz="2800" dirty="0" err="1">
                <a:latin typeface="Consolas" panose="020B0609020204030204" pitchFamily="49" charset="0"/>
                <a:cs typeface="Consolas" panose="020B0609020204030204" pitchFamily="49" charset="0"/>
              </a:rPr>
              <a:t>src</a:t>
            </a:r>
            <a:r>
              <a:rPr lang="en-US" sz="2800" dirty="0">
                <a:latin typeface="Consolas" panose="020B0609020204030204" pitchFamily="49" charset="0"/>
                <a:cs typeface="Consolas" panose="020B0609020204030204" pitchFamily="49" charset="0"/>
              </a:rPr>
              <a:t>="code.py"&gt;&lt;/script&gt;</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6091" y="1068705"/>
            <a:ext cx="5912844" cy="4434633"/>
          </a:xfrm>
          <a:prstGeom prst="rect">
            <a:avLst/>
          </a:prstGeom>
        </p:spPr>
      </p:pic>
    </p:spTree>
    <p:extLst>
      <p:ext uri="{BB962C8B-B14F-4D97-AF65-F5344CB8AC3E}">
        <p14:creationId xmlns:p14="http://schemas.microsoft.com/office/powerpoint/2010/main" val="258546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http://www.magenic.com</a:t>
            </a:r>
          </a:p>
          <a:p>
            <a:r>
              <a:rPr lang="en-US" dirty="0"/>
              <a:t>http://www.jasonbock.net</a:t>
            </a:r>
          </a:p>
          <a:p>
            <a:r>
              <a:rPr lang="en-US" dirty="0"/>
              <a:t>https://www.twitter.com/jasonbock</a:t>
            </a:r>
          </a:p>
          <a:p>
            <a:r>
              <a:rPr lang="en-US" dirty="0"/>
              <a:t>https://www.github.com/jasonbock</a:t>
            </a:r>
          </a:p>
          <a:p>
            <a:r>
              <a:rPr lang="en-US" dirty="0"/>
              <a:t>jasonb@magenic.com</a:t>
            </a:r>
          </a:p>
          <a:p>
            <a:endParaRPr lang="en-US" dirty="0"/>
          </a:p>
        </p:txBody>
      </p:sp>
      <p:sp>
        <p:nvSpPr>
          <p:cNvPr id="3" name="Title 2"/>
          <p:cNvSpPr>
            <a:spLocks noGrp="1"/>
          </p:cNvSpPr>
          <p:nvPr>
            <p:ph type="title"/>
          </p:nvPr>
        </p:nvSpPr>
        <p:spPr/>
        <p:txBody>
          <a:bodyPr/>
          <a:lstStyle/>
          <a:p>
            <a:r>
              <a:rPr lang="en-US" dirty="0"/>
              <a:t>Personal Info</a:t>
            </a:r>
          </a:p>
        </p:txBody>
      </p:sp>
    </p:spTree>
    <p:extLst>
      <p:ext uri="{BB962C8B-B14F-4D97-AF65-F5344CB8AC3E}">
        <p14:creationId xmlns:p14="http://schemas.microsoft.com/office/powerpoint/2010/main" val="19028391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History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http://blog.cmaresources.org/wp-content/uploads/2012/05/speed2.jpg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0822" y="938530"/>
            <a:ext cx="8676640" cy="4880610"/>
          </a:xfrm>
          <a:prstGeom prst="rect">
            <a:avLst/>
          </a:prstGeom>
        </p:spPr>
      </p:pic>
    </p:spTree>
    <p:extLst>
      <p:ext uri="{BB962C8B-B14F-4D97-AF65-F5344CB8AC3E}">
        <p14:creationId xmlns:p14="http://schemas.microsoft.com/office/powerpoint/2010/main" val="29122786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History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http://asmjs.org</a:t>
            </a:r>
          </a:p>
          <a:p>
            <a:pPr algn="r"/>
            <a:r>
              <a:rPr lang="en-US" sz="1200" dirty="0">
                <a:latin typeface="+mj-lt"/>
                <a:cs typeface="Calibri" pitchFamily="34" charset="0"/>
              </a:rPr>
              <a:t>http://kripken.github.io/emscripten-site/</a:t>
            </a:r>
          </a:p>
        </p:txBody>
      </p:sp>
      <p:pic>
        <p:nvPicPr>
          <p:cNvPr id="4" name="Picture 3"/>
          <p:cNvPicPr>
            <a:picLocks noChangeAspect="1"/>
          </p:cNvPicPr>
          <p:nvPr/>
        </p:nvPicPr>
        <p:blipFill>
          <a:blip r:embed="rId3"/>
          <a:stretch>
            <a:fillRect/>
          </a:stretch>
        </p:blipFill>
        <p:spPr>
          <a:xfrm>
            <a:off x="299812" y="2184411"/>
            <a:ext cx="5799330" cy="210712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8206" y="2419482"/>
            <a:ext cx="5998994" cy="1636981"/>
          </a:xfrm>
          <a:prstGeom prst="rect">
            <a:avLst/>
          </a:prstGeom>
        </p:spPr>
      </p:pic>
    </p:spTree>
    <p:extLst>
      <p:ext uri="{BB962C8B-B14F-4D97-AF65-F5344CB8AC3E}">
        <p14:creationId xmlns:p14="http://schemas.microsoft.com/office/powerpoint/2010/main" val="37325146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History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http://asmjs.org</a:t>
            </a:r>
          </a:p>
        </p:txBody>
      </p:sp>
      <p:sp>
        <p:nvSpPr>
          <p:cNvPr id="2" name="Rectangle 1"/>
          <p:cNvSpPr/>
          <p:nvPr/>
        </p:nvSpPr>
        <p:spPr>
          <a:xfrm>
            <a:off x="670560" y="2875280"/>
            <a:ext cx="2225040" cy="995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C/C++ Code</a:t>
            </a:r>
          </a:p>
        </p:txBody>
      </p:sp>
      <p:sp>
        <p:nvSpPr>
          <p:cNvPr id="9" name="Rectangle 8"/>
          <p:cNvSpPr/>
          <p:nvPr/>
        </p:nvSpPr>
        <p:spPr>
          <a:xfrm>
            <a:off x="3495040" y="2875280"/>
            <a:ext cx="2225040" cy="995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Clang</a:t>
            </a:r>
          </a:p>
        </p:txBody>
      </p:sp>
      <p:sp>
        <p:nvSpPr>
          <p:cNvPr id="10" name="Rectangle 9"/>
          <p:cNvSpPr/>
          <p:nvPr/>
        </p:nvSpPr>
        <p:spPr>
          <a:xfrm>
            <a:off x="6319520" y="2875280"/>
            <a:ext cx="2225040" cy="995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t>emscripten</a:t>
            </a:r>
            <a:endParaRPr lang="en-US" sz="3200" dirty="0"/>
          </a:p>
        </p:txBody>
      </p:sp>
      <p:sp>
        <p:nvSpPr>
          <p:cNvPr id="11" name="Rectangle 10"/>
          <p:cNvSpPr/>
          <p:nvPr/>
        </p:nvSpPr>
        <p:spPr>
          <a:xfrm>
            <a:off x="9144000" y="2875280"/>
            <a:ext cx="2225040" cy="995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asm.js</a:t>
            </a:r>
          </a:p>
        </p:txBody>
      </p:sp>
      <p:cxnSp>
        <p:nvCxnSpPr>
          <p:cNvPr id="6" name="Straight Arrow Connector 5"/>
          <p:cNvCxnSpPr>
            <a:stCxn id="2" idx="3"/>
            <a:endCxn id="9" idx="1"/>
          </p:cNvCxnSpPr>
          <p:nvPr/>
        </p:nvCxnSpPr>
        <p:spPr>
          <a:xfrm>
            <a:off x="2895600" y="3373120"/>
            <a:ext cx="599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9" idx="3"/>
            <a:endCxn id="10" idx="1"/>
          </p:cNvCxnSpPr>
          <p:nvPr/>
        </p:nvCxnSpPr>
        <p:spPr>
          <a:xfrm>
            <a:off x="5720080" y="3373120"/>
            <a:ext cx="599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 idx="3"/>
            <a:endCxn id="11" idx="1"/>
          </p:cNvCxnSpPr>
          <p:nvPr/>
        </p:nvCxnSpPr>
        <p:spPr>
          <a:xfrm>
            <a:off x="8544560" y="3373120"/>
            <a:ext cx="599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8422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History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https://youtu.be/nB9Pm9Mr7xo</a:t>
            </a:r>
          </a:p>
        </p:txBody>
      </p:sp>
      <p:pic>
        <p:nvPicPr>
          <p:cNvPr id="4" name="Picture 3"/>
          <p:cNvPicPr>
            <a:picLocks noChangeAspect="1"/>
          </p:cNvPicPr>
          <p:nvPr/>
        </p:nvPicPr>
        <p:blipFill>
          <a:blip r:embed="rId3"/>
          <a:stretch>
            <a:fillRect/>
          </a:stretch>
        </p:blipFill>
        <p:spPr>
          <a:xfrm>
            <a:off x="1717040" y="915331"/>
            <a:ext cx="8921756" cy="5018488"/>
          </a:xfrm>
          <a:prstGeom prst="rect">
            <a:avLst/>
          </a:prstGeom>
        </p:spPr>
      </p:pic>
    </p:spTree>
    <p:extLst>
      <p:ext uri="{BB962C8B-B14F-4D97-AF65-F5344CB8AC3E}">
        <p14:creationId xmlns:p14="http://schemas.microsoft.com/office/powerpoint/2010/main" val="1253732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Details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https://github.com/carlosbaraza/web-assembly-logo</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2997" y="1469599"/>
            <a:ext cx="7172290" cy="3949958"/>
          </a:xfrm>
          <a:prstGeom prst="rect">
            <a:avLst/>
          </a:prstGeom>
        </p:spPr>
      </p:pic>
    </p:spTree>
    <p:extLst>
      <p:ext uri="{BB962C8B-B14F-4D97-AF65-F5344CB8AC3E}">
        <p14:creationId xmlns:p14="http://schemas.microsoft.com/office/powerpoint/2010/main" val="2824646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Details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http://webassembly.github.io/</a:t>
            </a:r>
          </a:p>
        </p:txBody>
      </p:sp>
      <p:pic>
        <p:nvPicPr>
          <p:cNvPr id="2" name="Picture 1"/>
          <p:cNvPicPr>
            <a:picLocks noChangeAspect="1"/>
          </p:cNvPicPr>
          <p:nvPr/>
        </p:nvPicPr>
        <p:blipFill>
          <a:blip r:embed="rId3"/>
          <a:stretch>
            <a:fillRect/>
          </a:stretch>
        </p:blipFill>
        <p:spPr>
          <a:xfrm>
            <a:off x="1888673" y="1595990"/>
            <a:ext cx="8420937" cy="3412695"/>
          </a:xfrm>
          <a:prstGeom prst="rect">
            <a:avLst/>
          </a:prstGeom>
        </p:spPr>
      </p:pic>
      <p:sp>
        <p:nvSpPr>
          <p:cNvPr id="4" name="TextBox 3"/>
          <p:cNvSpPr txBox="1"/>
          <p:nvPr/>
        </p:nvSpPr>
        <p:spPr>
          <a:xfrm>
            <a:off x="3701401" y="5090160"/>
            <a:ext cx="4795480" cy="523220"/>
          </a:xfrm>
          <a:prstGeom prst="rect">
            <a:avLst/>
          </a:prstGeom>
          <a:noFill/>
        </p:spPr>
        <p:txBody>
          <a:bodyPr wrap="none" rtlCol="0">
            <a:spAutoFit/>
          </a:bodyPr>
          <a:lstStyle/>
          <a:p>
            <a:r>
              <a:rPr lang="en-US" sz="2800" dirty="0"/>
              <a:t>http://webassembly.github.io/</a:t>
            </a:r>
          </a:p>
        </p:txBody>
      </p:sp>
    </p:spTree>
    <p:extLst>
      <p:ext uri="{BB962C8B-B14F-4D97-AF65-F5344CB8AC3E}">
        <p14:creationId xmlns:p14="http://schemas.microsoft.com/office/powerpoint/2010/main" val="26257328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Details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https://twitter.com/linclark/status/836609222733348864/photo/1</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3846" y="2033904"/>
            <a:ext cx="7670591" cy="2792095"/>
          </a:xfrm>
          <a:prstGeom prst="rect">
            <a:avLst/>
          </a:prstGeom>
        </p:spPr>
      </p:pic>
    </p:spTree>
    <p:extLst>
      <p:ext uri="{BB962C8B-B14F-4D97-AF65-F5344CB8AC3E}">
        <p14:creationId xmlns:p14="http://schemas.microsoft.com/office/powerpoint/2010/main" val="39182722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Details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http://webassembly.github.io/</a:t>
            </a:r>
          </a:p>
        </p:txBody>
      </p:sp>
      <p:sp>
        <p:nvSpPr>
          <p:cNvPr id="5" name="Content Placeholder 1"/>
          <p:cNvSpPr>
            <a:spLocks noGrp="1"/>
          </p:cNvSpPr>
          <p:nvPr>
            <p:ph idx="1"/>
          </p:nvPr>
        </p:nvSpPr>
        <p:spPr>
          <a:xfrm>
            <a:off x="432154" y="911225"/>
            <a:ext cx="11430000" cy="4810845"/>
          </a:xfrm>
        </p:spPr>
        <p:txBody>
          <a:bodyPr/>
          <a:lstStyle/>
          <a:p>
            <a:r>
              <a:rPr lang="en-US" dirty="0"/>
              <a:t>Efficient and fast</a:t>
            </a:r>
          </a:p>
          <a:p>
            <a:r>
              <a:rPr lang="en-US" dirty="0"/>
              <a:t>Safe</a:t>
            </a:r>
          </a:p>
          <a:p>
            <a:r>
              <a:rPr lang="en-US" dirty="0"/>
              <a:t>Open and </a:t>
            </a:r>
            <a:r>
              <a:rPr lang="en-US" dirty="0" err="1"/>
              <a:t>debuggable</a:t>
            </a:r>
            <a:endParaRPr lang="en-US" dirty="0"/>
          </a:p>
          <a:p>
            <a:r>
              <a:rPr lang="en-US" dirty="0"/>
              <a:t>Part of the open web platform</a:t>
            </a:r>
          </a:p>
          <a:p>
            <a:endParaRPr lang="en-US" dirty="0"/>
          </a:p>
        </p:txBody>
      </p:sp>
    </p:spTree>
    <p:extLst>
      <p:ext uri="{BB962C8B-B14F-4D97-AF65-F5344CB8AC3E}">
        <p14:creationId xmlns:p14="http://schemas.microsoft.com/office/powerpoint/2010/main" val="1221409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Details	</a:t>
            </a:r>
          </a:p>
        </p:txBody>
      </p:sp>
      <p:graphicFrame>
        <p:nvGraphicFramePr>
          <p:cNvPr id="2" name="Table 1"/>
          <p:cNvGraphicFramePr>
            <a:graphicFrameLocks noGrp="1"/>
          </p:cNvGraphicFramePr>
          <p:nvPr>
            <p:extLst/>
          </p:nvPr>
        </p:nvGraphicFramePr>
        <p:xfrm>
          <a:off x="2035142" y="2223346"/>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76414642"/>
                    </a:ext>
                  </a:extLst>
                </a:gridCol>
                <a:gridCol w="4064000">
                  <a:extLst>
                    <a:ext uri="{9D8B030D-6E8A-4147-A177-3AD203B41FA5}">
                      <a16:colId xmlns:a16="http://schemas.microsoft.com/office/drawing/2014/main" val="2907921582"/>
                    </a:ext>
                  </a:extLst>
                </a:gridCol>
              </a:tblGrid>
              <a:tr h="370840">
                <a:tc>
                  <a:txBody>
                    <a:bodyPr/>
                    <a:lstStyle/>
                    <a:p>
                      <a:r>
                        <a:rPr lang="en-US" dirty="0"/>
                        <a:t>Value</a:t>
                      </a:r>
                      <a:r>
                        <a:rPr lang="en-US" baseline="0" dirty="0"/>
                        <a:t> Types</a:t>
                      </a:r>
                      <a:endParaRPr lang="en-US" dirty="0"/>
                    </a:p>
                  </a:txBody>
                  <a:tcPr/>
                </a:tc>
                <a:tc>
                  <a:txBody>
                    <a:bodyPr/>
                    <a:lstStyle/>
                    <a:p>
                      <a:r>
                        <a:rPr lang="en-US" dirty="0"/>
                        <a:t>Description</a:t>
                      </a:r>
                    </a:p>
                  </a:txBody>
                  <a:tcPr/>
                </a:tc>
                <a:extLst>
                  <a:ext uri="{0D108BD9-81ED-4DB2-BD59-A6C34878D82A}">
                    <a16:rowId xmlns:a16="http://schemas.microsoft.com/office/drawing/2014/main" val="768520142"/>
                  </a:ext>
                </a:extLst>
              </a:tr>
              <a:tr h="370840">
                <a:tc>
                  <a:txBody>
                    <a:bodyPr/>
                    <a:lstStyle/>
                    <a:p>
                      <a:r>
                        <a:rPr lang="en-US" dirty="0">
                          <a:latin typeface="Consolas" panose="020B0609020204030204" pitchFamily="49" charset="0"/>
                        </a:rPr>
                        <a:t>i32</a:t>
                      </a:r>
                    </a:p>
                  </a:txBody>
                  <a:tcPr/>
                </a:tc>
                <a:tc>
                  <a:txBody>
                    <a:bodyPr/>
                    <a:lstStyle/>
                    <a:p>
                      <a:r>
                        <a:rPr lang="en-US" dirty="0"/>
                        <a:t>32-bit</a:t>
                      </a:r>
                      <a:r>
                        <a:rPr lang="en-US" baseline="0" dirty="0"/>
                        <a:t> integer</a:t>
                      </a:r>
                      <a:endParaRPr lang="en-US" dirty="0"/>
                    </a:p>
                  </a:txBody>
                  <a:tcPr/>
                </a:tc>
                <a:extLst>
                  <a:ext uri="{0D108BD9-81ED-4DB2-BD59-A6C34878D82A}">
                    <a16:rowId xmlns:a16="http://schemas.microsoft.com/office/drawing/2014/main" val="2117974085"/>
                  </a:ext>
                </a:extLst>
              </a:tr>
              <a:tr h="370840">
                <a:tc>
                  <a:txBody>
                    <a:bodyPr/>
                    <a:lstStyle/>
                    <a:p>
                      <a:r>
                        <a:rPr lang="en-US" dirty="0">
                          <a:latin typeface="Consolas" panose="020B0609020204030204" pitchFamily="49" charset="0"/>
                        </a:rPr>
                        <a:t>i64</a:t>
                      </a:r>
                    </a:p>
                  </a:txBody>
                  <a:tcPr/>
                </a:tc>
                <a:tc>
                  <a:txBody>
                    <a:bodyPr/>
                    <a:lstStyle/>
                    <a:p>
                      <a:r>
                        <a:rPr lang="en-US" sz="1800" b="0" i="0" kern="1200" dirty="0">
                          <a:solidFill>
                            <a:schemeClr val="dk1"/>
                          </a:solidFill>
                          <a:effectLst/>
                          <a:latin typeface="+mn-lt"/>
                          <a:ea typeface="+mn-ea"/>
                          <a:cs typeface="+mn-cs"/>
                        </a:rPr>
                        <a:t>64-bit integer</a:t>
                      </a:r>
                      <a:endParaRPr lang="en-US" dirty="0"/>
                    </a:p>
                  </a:txBody>
                  <a:tcPr/>
                </a:tc>
                <a:extLst>
                  <a:ext uri="{0D108BD9-81ED-4DB2-BD59-A6C34878D82A}">
                    <a16:rowId xmlns:a16="http://schemas.microsoft.com/office/drawing/2014/main" val="534209644"/>
                  </a:ext>
                </a:extLst>
              </a:tr>
              <a:tr h="370840">
                <a:tc>
                  <a:txBody>
                    <a:bodyPr/>
                    <a:lstStyle/>
                    <a:p>
                      <a:r>
                        <a:rPr lang="en-US" dirty="0">
                          <a:latin typeface="Consolas" panose="020B0609020204030204" pitchFamily="49" charset="0"/>
                        </a:rPr>
                        <a:t>f32</a:t>
                      </a:r>
                    </a:p>
                  </a:txBody>
                  <a:tcPr/>
                </a:tc>
                <a:tc>
                  <a:txBody>
                    <a:bodyPr/>
                    <a:lstStyle/>
                    <a:p>
                      <a:r>
                        <a:rPr lang="en-US" sz="1800" b="0" i="0" kern="1200" dirty="0">
                          <a:solidFill>
                            <a:schemeClr val="dk1"/>
                          </a:solidFill>
                          <a:effectLst/>
                          <a:latin typeface="+mn-lt"/>
                          <a:ea typeface="+mn-ea"/>
                          <a:cs typeface="+mn-cs"/>
                        </a:rPr>
                        <a:t>32-bit floating point</a:t>
                      </a:r>
                      <a:endParaRPr lang="en-US" dirty="0"/>
                    </a:p>
                  </a:txBody>
                  <a:tcPr/>
                </a:tc>
                <a:extLst>
                  <a:ext uri="{0D108BD9-81ED-4DB2-BD59-A6C34878D82A}">
                    <a16:rowId xmlns:a16="http://schemas.microsoft.com/office/drawing/2014/main" val="1623342374"/>
                  </a:ext>
                </a:extLst>
              </a:tr>
              <a:tr h="370840">
                <a:tc>
                  <a:txBody>
                    <a:bodyPr/>
                    <a:lstStyle/>
                    <a:p>
                      <a:r>
                        <a:rPr lang="en-US" dirty="0">
                          <a:latin typeface="Consolas" panose="020B0609020204030204" pitchFamily="49" charset="0"/>
                        </a:rPr>
                        <a:t>f64</a:t>
                      </a:r>
                    </a:p>
                  </a:txBody>
                  <a:tcPr/>
                </a:tc>
                <a:tc>
                  <a:txBody>
                    <a:bodyPr/>
                    <a:lstStyle/>
                    <a:p>
                      <a:r>
                        <a:rPr lang="en-US" dirty="0"/>
                        <a:t>64-bit floating point</a:t>
                      </a:r>
                    </a:p>
                  </a:txBody>
                  <a:tcPr/>
                </a:tc>
                <a:extLst>
                  <a:ext uri="{0D108BD9-81ED-4DB2-BD59-A6C34878D82A}">
                    <a16:rowId xmlns:a16="http://schemas.microsoft.com/office/drawing/2014/main" val="4184584052"/>
                  </a:ext>
                </a:extLst>
              </a:tr>
            </a:tbl>
          </a:graphicData>
        </a:graphic>
      </p:graphicFrame>
    </p:spTree>
    <p:extLst>
      <p:ext uri="{BB962C8B-B14F-4D97-AF65-F5344CB8AC3E}">
        <p14:creationId xmlns:p14="http://schemas.microsoft.com/office/powerpoint/2010/main" val="36697724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Details	</a:t>
            </a:r>
          </a:p>
        </p:txBody>
      </p:sp>
      <p:graphicFrame>
        <p:nvGraphicFramePr>
          <p:cNvPr id="2" name="Table 1"/>
          <p:cNvGraphicFramePr>
            <a:graphicFrameLocks noGrp="1"/>
          </p:cNvGraphicFramePr>
          <p:nvPr>
            <p:extLst/>
          </p:nvPr>
        </p:nvGraphicFramePr>
        <p:xfrm>
          <a:off x="2035142" y="1867746"/>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76414642"/>
                    </a:ext>
                  </a:extLst>
                </a:gridCol>
                <a:gridCol w="4064000">
                  <a:extLst>
                    <a:ext uri="{9D8B030D-6E8A-4147-A177-3AD203B41FA5}">
                      <a16:colId xmlns:a16="http://schemas.microsoft.com/office/drawing/2014/main" val="2907921582"/>
                    </a:ext>
                  </a:extLst>
                </a:gridCol>
              </a:tblGrid>
              <a:tr h="370840">
                <a:tc>
                  <a:txBody>
                    <a:bodyPr/>
                    <a:lstStyle/>
                    <a:p>
                      <a:r>
                        <a:rPr lang="en-US" dirty="0"/>
                        <a:t>Operand</a:t>
                      </a:r>
                    </a:p>
                  </a:txBody>
                  <a:tcPr/>
                </a:tc>
                <a:tc>
                  <a:txBody>
                    <a:bodyPr/>
                    <a:lstStyle/>
                    <a:p>
                      <a:r>
                        <a:rPr lang="en-US" dirty="0"/>
                        <a:t>Description</a:t>
                      </a:r>
                    </a:p>
                  </a:txBody>
                  <a:tcPr/>
                </a:tc>
                <a:extLst>
                  <a:ext uri="{0D108BD9-81ED-4DB2-BD59-A6C34878D82A}">
                    <a16:rowId xmlns:a16="http://schemas.microsoft.com/office/drawing/2014/main" val="768520142"/>
                  </a:ext>
                </a:extLst>
              </a:tr>
              <a:tr h="370840">
                <a:tc>
                  <a:txBody>
                    <a:bodyPr/>
                    <a:lstStyle/>
                    <a:p>
                      <a:r>
                        <a:rPr lang="en-US" dirty="0">
                          <a:latin typeface="Consolas" panose="020B0609020204030204" pitchFamily="49" charset="0"/>
                        </a:rPr>
                        <a:t>i32.load8_s</a:t>
                      </a:r>
                    </a:p>
                  </a:txBody>
                  <a:tcPr/>
                </a:tc>
                <a:tc>
                  <a:txBody>
                    <a:bodyPr/>
                    <a:lstStyle/>
                    <a:p>
                      <a:r>
                        <a:rPr lang="en-US" dirty="0"/>
                        <a:t>Load 1 byte and sign-extend i8 to i32</a:t>
                      </a:r>
                    </a:p>
                  </a:txBody>
                  <a:tcPr/>
                </a:tc>
                <a:extLst>
                  <a:ext uri="{0D108BD9-81ED-4DB2-BD59-A6C34878D82A}">
                    <a16:rowId xmlns:a16="http://schemas.microsoft.com/office/drawing/2014/main" val="2117974085"/>
                  </a:ext>
                </a:extLst>
              </a:tr>
              <a:tr h="370840">
                <a:tc>
                  <a:txBody>
                    <a:bodyPr/>
                    <a:lstStyle/>
                    <a:p>
                      <a:r>
                        <a:rPr lang="en-US" dirty="0">
                          <a:latin typeface="Consolas" panose="020B0609020204030204" pitchFamily="49" charset="0"/>
                        </a:rPr>
                        <a:t>i32.load16_u</a:t>
                      </a:r>
                    </a:p>
                  </a:txBody>
                  <a:tcPr/>
                </a:tc>
                <a:tc>
                  <a:txBody>
                    <a:bodyPr/>
                    <a:lstStyle/>
                    <a:p>
                      <a:r>
                        <a:rPr lang="en-US" sz="1800" b="0" i="0" kern="1200" dirty="0">
                          <a:solidFill>
                            <a:schemeClr val="dk1"/>
                          </a:solidFill>
                          <a:effectLst/>
                          <a:latin typeface="+mn-lt"/>
                          <a:ea typeface="+mn-ea"/>
                          <a:cs typeface="+mn-cs"/>
                        </a:rPr>
                        <a:t>Load 2 bytes and zero-extend i16 to i32</a:t>
                      </a:r>
                      <a:endParaRPr lang="en-US" dirty="0"/>
                    </a:p>
                  </a:txBody>
                  <a:tcPr/>
                </a:tc>
                <a:extLst>
                  <a:ext uri="{0D108BD9-81ED-4DB2-BD59-A6C34878D82A}">
                    <a16:rowId xmlns:a16="http://schemas.microsoft.com/office/drawing/2014/main" val="534209644"/>
                  </a:ext>
                </a:extLst>
              </a:tr>
              <a:tr h="370840">
                <a:tc>
                  <a:txBody>
                    <a:bodyPr/>
                    <a:lstStyle/>
                    <a:p>
                      <a:r>
                        <a:rPr lang="en-US" dirty="0">
                          <a:latin typeface="Consolas" panose="020B0609020204030204" pitchFamily="49" charset="0"/>
                        </a:rPr>
                        <a:t>f32.load</a:t>
                      </a:r>
                    </a:p>
                  </a:txBody>
                  <a:tcPr/>
                </a:tc>
                <a:tc>
                  <a:txBody>
                    <a:bodyPr/>
                    <a:lstStyle/>
                    <a:p>
                      <a:r>
                        <a:rPr lang="en-US" sz="1800" b="0" i="0" kern="1200" dirty="0">
                          <a:solidFill>
                            <a:schemeClr val="dk1"/>
                          </a:solidFill>
                          <a:effectLst/>
                          <a:latin typeface="+mn-lt"/>
                          <a:ea typeface="+mn-ea"/>
                          <a:cs typeface="+mn-cs"/>
                        </a:rPr>
                        <a:t>Load 4 bytes as f32</a:t>
                      </a:r>
                      <a:endParaRPr lang="en-US" dirty="0"/>
                    </a:p>
                  </a:txBody>
                  <a:tcPr/>
                </a:tc>
                <a:extLst>
                  <a:ext uri="{0D108BD9-81ED-4DB2-BD59-A6C34878D82A}">
                    <a16:rowId xmlns:a16="http://schemas.microsoft.com/office/drawing/2014/main" val="1623342374"/>
                  </a:ext>
                </a:extLst>
              </a:tr>
              <a:tr h="370840">
                <a:tc>
                  <a:txBody>
                    <a:bodyPr/>
                    <a:lstStyle/>
                    <a:p>
                      <a:r>
                        <a:rPr lang="en-US" sz="1800" b="0" i="0" kern="1200" dirty="0">
                          <a:solidFill>
                            <a:schemeClr val="dk1"/>
                          </a:solidFill>
                          <a:effectLst/>
                          <a:latin typeface="Consolas" panose="020B0609020204030204" pitchFamily="49" charset="0"/>
                          <a:ea typeface="+mn-ea"/>
                          <a:cs typeface="+mn-cs"/>
                        </a:rPr>
                        <a:t>i32.store16</a:t>
                      </a:r>
                      <a:endParaRPr lang="en-US" dirty="0">
                        <a:latin typeface="Consolas" panose="020B0609020204030204" pitchFamily="49" charset="0"/>
                      </a:endParaRPr>
                    </a:p>
                  </a:txBody>
                  <a:tcPr/>
                </a:tc>
                <a:tc>
                  <a:txBody>
                    <a:bodyPr/>
                    <a:lstStyle/>
                    <a:p>
                      <a:r>
                        <a:rPr lang="en-US" sz="1800" b="0" i="0" kern="1200" dirty="0">
                          <a:solidFill>
                            <a:schemeClr val="dk1"/>
                          </a:solidFill>
                          <a:effectLst/>
                          <a:latin typeface="+mn-lt"/>
                          <a:ea typeface="+mn-ea"/>
                          <a:cs typeface="+mn-cs"/>
                        </a:rPr>
                        <a:t>Wrap i32 to i16 and store 2 bytes</a:t>
                      </a:r>
                      <a:endParaRPr lang="en-US" dirty="0"/>
                    </a:p>
                  </a:txBody>
                  <a:tcPr/>
                </a:tc>
                <a:extLst>
                  <a:ext uri="{0D108BD9-81ED-4DB2-BD59-A6C34878D82A}">
                    <a16:rowId xmlns:a16="http://schemas.microsoft.com/office/drawing/2014/main" val="4184584052"/>
                  </a:ext>
                </a:extLst>
              </a:tr>
              <a:tr h="370840">
                <a:tc>
                  <a:txBody>
                    <a:bodyPr/>
                    <a:lstStyle/>
                    <a:p>
                      <a:r>
                        <a:rPr lang="en-US" sz="1800" b="0" i="0" kern="1200" dirty="0">
                          <a:solidFill>
                            <a:schemeClr val="dk1"/>
                          </a:solidFill>
                          <a:effectLst/>
                          <a:latin typeface="Consolas" panose="020B0609020204030204" pitchFamily="49" charset="0"/>
                          <a:ea typeface="+mn-ea"/>
                          <a:cs typeface="+mn-cs"/>
                        </a:rPr>
                        <a:t>i64.store16</a:t>
                      </a:r>
                      <a:endParaRPr lang="en-US" dirty="0">
                        <a:latin typeface="Consolas" panose="020B0609020204030204" pitchFamily="49" charset="0"/>
                      </a:endParaRPr>
                    </a:p>
                  </a:txBody>
                  <a:tcPr/>
                </a:tc>
                <a:tc>
                  <a:txBody>
                    <a:bodyPr/>
                    <a:lstStyle/>
                    <a:p>
                      <a:r>
                        <a:rPr lang="en-US" sz="1800" b="0" i="0" kern="1200" dirty="0">
                          <a:solidFill>
                            <a:schemeClr val="dk1"/>
                          </a:solidFill>
                          <a:effectLst/>
                          <a:latin typeface="+mn-lt"/>
                          <a:ea typeface="+mn-ea"/>
                          <a:cs typeface="+mn-cs"/>
                        </a:rPr>
                        <a:t>Wrap i64 to i16 and store 2 bytes</a:t>
                      </a:r>
                      <a:endParaRPr lang="en-US" dirty="0"/>
                    </a:p>
                  </a:txBody>
                  <a:tcPr/>
                </a:tc>
                <a:extLst>
                  <a:ext uri="{0D108BD9-81ED-4DB2-BD59-A6C34878D82A}">
                    <a16:rowId xmlns:a16="http://schemas.microsoft.com/office/drawing/2014/main" val="111553341"/>
                  </a:ext>
                </a:extLst>
              </a:tr>
              <a:tr h="370840">
                <a:tc>
                  <a:txBody>
                    <a:bodyPr/>
                    <a:lstStyle/>
                    <a:p>
                      <a:r>
                        <a:rPr lang="en-US" sz="1800" b="0" i="0" kern="1200" dirty="0">
                          <a:solidFill>
                            <a:schemeClr val="dk1"/>
                          </a:solidFill>
                          <a:effectLst/>
                          <a:latin typeface="Consolas" panose="020B0609020204030204" pitchFamily="49" charset="0"/>
                          <a:ea typeface="+mn-ea"/>
                          <a:cs typeface="+mn-cs"/>
                        </a:rPr>
                        <a:t>f64.store</a:t>
                      </a:r>
                      <a:endParaRPr lang="en-US" dirty="0">
                        <a:latin typeface="Consolas" panose="020B0609020204030204" pitchFamily="49" charset="0"/>
                      </a:endParaRPr>
                    </a:p>
                  </a:txBody>
                  <a:tcPr/>
                </a:tc>
                <a:tc>
                  <a:txBody>
                    <a:bodyPr/>
                    <a:lstStyle/>
                    <a:p>
                      <a:r>
                        <a:rPr lang="en-US" sz="1800" b="0" i="0" kern="1200" dirty="0">
                          <a:solidFill>
                            <a:schemeClr val="dk1"/>
                          </a:solidFill>
                          <a:effectLst/>
                          <a:latin typeface="+mn-lt"/>
                          <a:ea typeface="+mn-ea"/>
                          <a:cs typeface="+mn-cs"/>
                        </a:rPr>
                        <a:t>(No conversion) store 8 bytes</a:t>
                      </a:r>
                      <a:endParaRPr lang="en-US" dirty="0"/>
                    </a:p>
                  </a:txBody>
                  <a:tcPr/>
                </a:tc>
                <a:extLst>
                  <a:ext uri="{0D108BD9-81ED-4DB2-BD59-A6C34878D82A}">
                    <a16:rowId xmlns:a16="http://schemas.microsoft.com/office/drawing/2014/main" val="2337852846"/>
                  </a:ext>
                </a:extLst>
              </a:tr>
            </a:tbl>
          </a:graphicData>
        </a:graphic>
      </p:graphicFrame>
    </p:spTree>
    <p:extLst>
      <p:ext uri="{BB962C8B-B14F-4D97-AF65-F5344CB8AC3E}">
        <p14:creationId xmlns:p14="http://schemas.microsoft.com/office/powerpoint/2010/main" val="3451369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Downloads</a:t>
            </a:r>
          </a:p>
        </p:txBody>
      </p:sp>
      <p:sp>
        <p:nvSpPr>
          <p:cNvPr id="5" name="Content Placeholder 1"/>
          <p:cNvSpPr>
            <a:spLocks noGrp="1"/>
          </p:cNvSpPr>
          <p:nvPr>
            <p:ph idx="1"/>
          </p:nvPr>
        </p:nvSpPr>
        <p:spPr>
          <a:xfrm>
            <a:off x="432154" y="911225"/>
            <a:ext cx="11430000" cy="4810845"/>
          </a:xfrm>
        </p:spPr>
        <p:txBody>
          <a:bodyPr anchor="ctr" anchorCtr="0"/>
          <a:lstStyle/>
          <a:p>
            <a:pPr marL="68580" indent="0" algn="ctr">
              <a:buNone/>
            </a:pPr>
            <a:r>
              <a:rPr lang="en-US" dirty="0"/>
              <a:t>https://www.slideshare.net/JasonBock2/assembling-the-web-a-tour-of-webassembly</a:t>
            </a:r>
          </a:p>
          <a:p>
            <a:pPr marL="68580" indent="0" algn="ctr">
              <a:buNone/>
            </a:pPr>
            <a:endParaRPr lang="en-US" dirty="0"/>
          </a:p>
          <a:p>
            <a:pPr marL="68580" indent="0" algn="ctr">
              <a:buNone/>
            </a:pPr>
            <a:r>
              <a:rPr lang="en-US" dirty="0"/>
              <a:t>https://github.com/JasonBock/AssemblingTheWeb</a:t>
            </a:r>
            <a:endParaRPr lang="en-US" sz="3200" dirty="0"/>
          </a:p>
        </p:txBody>
      </p:sp>
    </p:spTree>
    <p:extLst>
      <p:ext uri="{BB962C8B-B14F-4D97-AF65-F5344CB8AC3E}">
        <p14:creationId xmlns:p14="http://schemas.microsoft.com/office/powerpoint/2010/main" val="39267729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Details	</a:t>
            </a:r>
          </a:p>
        </p:txBody>
      </p:sp>
      <p:graphicFrame>
        <p:nvGraphicFramePr>
          <p:cNvPr id="2" name="Table 1"/>
          <p:cNvGraphicFramePr>
            <a:graphicFrameLocks noGrp="1"/>
          </p:cNvGraphicFramePr>
          <p:nvPr>
            <p:extLst/>
          </p:nvPr>
        </p:nvGraphicFramePr>
        <p:xfrm>
          <a:off x="2035142" y="1623906"/>
          <a:ext cx="8128000" cy="33020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76414642"/>
                    </a:ext>
                  </a:extLst>
                </a:gridCol>
                <a:gridCol w="4064000">
                  <a:extLst>
                    <a:ext uri="{9D8B030D-6E8A-4147-A177-3AD203B41FA5}">
                      <a16:colId xmlns:a16="http://schemas.microsoft.com/office/drawing/2014/main" val="2907921582"/>
                    </a:ext>
                  </a:extLst>
                </a:gridCol>
              </a:tblGrid>
              <a:tr h="370840">
                <a:tc>
                  <a:txBody>
                    <a:bodyPr/>
                    <a:lstStyle/>
                    <a:p>
                      <a:r>
                        <a:rPr lang="en-US" dirty="0"/>
                        <a:t>Operand</a:t>
                      </a:r>
                    </a:p>
                  </a:txBody>
                  <a:tcPr/>
                </a:tc>
                <a:tc>
                  <a:txBody>
                    <a:bodyPr/>
                    <a:lstStyle/>
                    <a:p>
                      <a:r>
                        <a:rPr lang="en-US" dirty="0"/>
                        <a:t>Description</a:t>
                      </a:r>
                    </a:p>
                  </a:txBody>
                  <a:tcPr/>
                </a:tc>
                <a:extLst>
                  <a:ext uri="{0D108BD9-81ED-4DB2-BD59-A6C34878D82A}">
                    <a16:rowId xmlns:a16="http://schemas.microsoft.com/office/drawing/2014/main" val="768520142"/>
                  </a:ext>
                </a:extLst>
              </a:tr>
              <a:tr h="370840">
                <a:tc>
                  <a:txBody>
                    <a:bodyPr/>
                    <a:lstStyle/>
                    <a:p>
                      <a:r>
                        <a:rPr lang="en-US" dirty="0" err="1">
                          <a:latin typeface="Consolas" panose="020B0609020204030204" pitchFamily="49" charset="0"/>
                        </a:rPr>
                        <a:t>get_local</a:t>
                      </a:r>
                      <a:endParaRPr lang="en-US" dirty="0">
                        <a:latin typeface="Consolas" panose="020B0609020204030204" pitchFamily="49" charset="0"/>
                      </a:endParaRPr>
                    </a:p>
                  </a:txBody>
                  <a:tcPr/>
                </a:tc>
                <a:tc>
                  <a:txBody>
                    <a:bodyPr/>
                    <a:lstStyle/>
                    <a:p>
                      <a:r>
                        <a:rPr lang="en-US" sz="1800" b="0" i="0" kern="1200" dirty="0">
                          <a:solidFill>
                            <a:schemeClr val="dk1"/>
                          </a:solidFill>
                          <a:effectLst/>
                          <a:latin typeface="+mn-lt"/>
                          <a:ea typeface="+mn-ea"/>
                          <a:cs typeface="+mn-cs"/>
                        </a:rPr>
                        <a:t>Read the current value of a local variable</a:t>
                      </a:r>
                      <a:endParaRPr lang="en-US" dirty="0"/>
                    </a:p>
                  </a:txBody>
                  <a:tcPr/>
                </a:tc>
                <a:extLst>
                  <a:ext uri="{0D108BD9-81ED-4DB2-BD59-A6C34878D82A}">
                    <a16:rowId xmlns:a16="http://schemas.microsoft.com/office/drawing/2014/main" val="2117974085"/>
                  </a:ext>
                </a:extLst>
              </a:tr>
              <a:tr h="370840">
                <a:tc>
                  <a:txBody>
                    <a:bodyPr/>
                    <a:lstStyle/>
                    <a:p>
                      <a:r>
                        <a:rPr lang="en-US" dirty="0" err="1">
                          <a:latin typeface="Consolas" panose="020B0609020204030204" pitchFamily="49" charset="0"/>
                        </a:rPr>
                        <a:t>set_local</a:t>
                      </a:r>
                      <a:endParaRPr lang="en-US" dirty="0">
                        <a:latin typeface="Consolas" panose="020B0609020204030204" pitchFamily="49" charset="0"/>
                      </a:endParaRPr>
                    </a:p>
                  </a:txBody>
                  <a:tcPr/>
                </a:tc>
                <a:tc>
                  <a:txBody>
                    <a:bodyPr/>
                    <a:lstStyle/>
                    <a:p>
                      <a:r>
                        <a:rPr lang="en-US" sz="1800" b="0" i="0" kern="1200" dirty="0">
                          <a:solidFill>
                            <a:schemeClr val="dk1"/>
                          </a:solidFill>
                          <a:effectLst/>
                          <a:latin typeface="+mn-lt"/>
                          <a:ea typeface="+mn-ea"/>
                          <a:cs typeface="+mn-cs"/>
                        </a:rPr>
                        <a:t>Set the current value of a local variable</a:t>
                      </a:r>
                      <a:endParaRPr lang="en-US" dirty="0"/>
                    </a:p>
                  </a:txBody>
                  <a:tcPr/>
                </a:tc>
                <a:extLst>
                  <a:ext uri="{0D108BD9-81ED-4DB2-BD59-A6C34878D82A}">
                    <a16:rowId xmlns:a16="http://schemas.microsoft.com/office/drawing/2014/main" val="534209644"/>
                  </a:ext>
                </a:extLst>
              </a:tr>
              <a:tr h="370840">
                <a:tc>
                  <a:txBody>
                    <a:bodyPr/>
                    <a:lstStyle/>
                    <a:p>
                      <a:r>
                        <a:rPr lang="en-US" dirty="0" err="1">
                          <a:latin typeface="Consolas" panose="020B0609020204030204" pitchFamily="49" charset="0"/>
                        </a:rPr>
                        <a:t>tee_local</a:t>
                      </a:r>
                      <a:endParaRPr lang="en-US" dirty="0">
                        <a:latin typeface="Consolas" panose="020B0609020204030204" pitchFamily="49" charset="0"/>
                      </a:endParaRPr>
                    </a:p>
                  </a:txBody>
                  <a:tcPr/>
                </a:tc>
                <a:tc>
                  <a:txBody>
                    <a:bodyPr/>
                    <a:lstStyle/>
                    <a:p>
                      <a:r>
                        <a:rPr lang="en-US" sz="1800" b="0" i="0" kern="1200" dirty="0">
                          <a:solidFill>
                            <a:schemeClr val="dk1"/>
                          </a:solidFill>
                          <a:effectLst/>
                          <a:latin typeface="+mn-lt"/>
                          <a:ea typeface="+mn-ea"/>
                          <a:cs typeface="+mn-cs"/>
                        </a:rPr>
                        <a:t>Like </a:t>
                      </a:r>
                      <a:r>
                        <a:rPr lang="en-US" dirty="0" err="1">
                          <a:latin typeface="Consolas" panose="020B0609020204030204" pitchFamily="49" charset="0"/>
                        </a:rPr>
                        <a:t>set_local</a:t>
                      </a:r>
                      <a:r>
                        <a:rPr lang="en-US" sz="1800" b="0" i="0" kern="1200" dirty="0">
                          <a:solidFill>
                            <a:schemeClr val="dk1"/>
                          </a:solidFill>
                          <a:effectLst/>
                          <a:latin typeface="+mn-lt"/>
                          <a:ea typeface="+mn-ea"/>
                          <a:cs typeface="+mn-cs"/>
                        </a:rPr>
                        <a:t>, but also returns the set value</a:t>
                      </a:r>
                      <a:endParaRPr lang="en-US" dirty="0"/>
                    </a:p>
                  </a:txBody>
                  <a:tcPr/>
                </a:tc>
                <a:extLst>
                  <a:ext uri="{0D108BD9-81ED-4DB2-BD59-A6C34878D82A}">
                    <a16:rowId xmlns:a16="http://schemas.microsoft.com/office/drawing/2014/main" val="1623342374"/>
                  </a:ext>
                </a:extLst>
              </a:tr>
              <a:tr h="370840">
                <a:tc>
                  <a:txBody>
                    <a:bodyPr/>
                    <a:lstStyle/>
                    <a:p>
                      <a:r>
                        <a:rPr lang="en-US" sz="1800" b="0" i="0" kern="1200" dirty="0" err="1">
                          <a:solidFill>
                            <a:schemeClr val="dk1"/>
                          </a:solidFill>
                          <a:effectLst/>
                          <a:latin typeface="Consolas" panose="020B0609020204030204" pitchFamily="49" charset="0"/>
                          <a:ea typeface="+mn-ea"/>
                          <a:cs typeface="+mn-cs"/>
                        </a:rPr>
                        <a:t>get_global</a:t>
                      </a:r>
                      <a:endParaRPr lang="en-US" dirty="0">
                        <a:latin typeface="Consolas" panose="020B0609020204030204" pitchFamily="49" charset="0"/>
                      </a:endParaRPr>
                    </a:p>
                  </a:txBody>
                  <a:tcPr/>
                </a:tc>
                <a:tc>
                  <a:txBody>
                    <a:bodyPr/>
                    <a:lstStyle/>
                    <a:p>
                      <a:r>
                        <a:rPr lang="en-US" sz="1800" b="0" i="0" kern="1200" dirty="0">
                          <a:solidFill>
                            <a:schemeClr val="dk1"/>
                          </a:solidFill>
                          <a:effectLst/>
                          <a:latin typeface="+mn-lt"/>
                          <a:ea typeface="+mn-ea"/>
                          <a:cs typeface="+mn-cs"/>
                        </a:rPr>
                        <a:t>Get the current value of a global variable</a:t>
                      </a:r>
                      <a:endParaRPr lang="en-US" dirty="0"/>
                    </a:p>
                  </a:txBody>
                  <a:tcPr/>
                </a:tc>
                <a:extLst>
                  <a:ext uri="{0D108BD9-81ED-4DB2-BD59-A6C34878D82A}">
                    <a16:rowId xmlns:a16="http://schemas.microsoft.com/office/drawing/2014/main" val="4184584052"/>
                  </a:ext>
                </a:extLst>
              </a:tr>
              <a:tr h="370840">
                <a:tc>
                  <a:txBody>
                    <a:bodyPr/>
                    <a:lstStyle/>
                    <a:p>
                      <a:r>
                        <a:rPr lang="en-US" sz="1800" b="0" i="0" kern="1200" dirty="0" err="1">
                          <a:solidFill>
                            <a:schemeClr val="dk1"/>
                          </a:solidFill>
                          <a:effectLst/>
                          <a:latin typeface="Consolas" panose="020B0609020204030204" pitchFamily="49" charset="0"/>
                          <a:ea typeface="+mn-ea"/>
                          <a:cs typeface="+mn-cs"/>
                        </a:rPr>
                        <a:t>set_global</a:t>
                      </a:r>
                      <a:endParaRPr lang="en-US" dirty="0">
                        <a:latin typeface="Consolas" panose="020B0609020204030204" pitchFamily="49" charset="0"/>
                      </a:endParaRPr>
                    </a:p>
                  </a:txBody>
                  <a:tcPr/>
                </a:tc>
                <a:tc>
                  <a:txBody>
                    <a:bodyPr/>
                    <a:lstStyle/>
                    <a:p>
                      <a:r>
                        <a:rPr lang="en-US" sz="1800" b="0" i="0" kern="1200" dirty="0">
                          <a:solidFill>
                            <a:schemeClr val="dk1"/>
                          </a:solidFill>
                          <a:effectLst/>
                          <a:latin typeface="+mn-lt"/>
                          <a:ea typeface="+mn-ea"/>
                          <a:cs typeface="+mn-cs"/>
                        </a:rPr>
                        <a:t>Set the current value of a global variable</a:t>
                      </a:r>
                      <a:endParaRPr lang="en-US" dirty="0"/>
                    </a:p>
                  </a:txBody>
                  <a:tcPr/>
                </a:tc>
                <a:extLst>
                  <a:ext uri="{0D108BD9-81ED-4DB2-BD59-A6C34878D82A}">
                    <a16:rowId xmlns:a16="http://schemas.microsoft.com/office/drawing/2014/main" val="111553341"/>
                  </a:ext>
                </a:extLst>
              </a:tr>
            </a:tbl>
          </a:graphicData>
        </a:graphic>
      </p:graphicFrame>
    </p:spTree>
    <p:extLst>
      <p:ext uri="{BB962C8B-B14F-4D97-AF65-F5344CB8AC3E}">
        <p14:creationId xmlns:p14="http://schemas.microsoft.com/office/powerpoint/2010/main" val="2449742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Details	</a:t>
            </a:r>
          </a:p>
        </p:txBody>
      </p:sp>
      <p:graphicFrame>
        <p:nvGraphicFramePr>
          <p:cNvPr id="2" name="Table 1"/>
          <p:cNvGraphicFramePr>
            <a:graphicFrameLocks noGrp="1"/>
          </p:cNvGraphicFramePr>
          <p:nvPr>
            <p:extLst/>
          </p:nvPr>
        </p:nvGraphicFramePr>
        <p:xfrm>
          <a:off x="2035142" y="2081106"/>
          <a:ext cx="8128000" cy="25654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76414642"/>
                    </a:ext>
                  </a:extLst>
                </a:gridCol>
                <a:gridCol w="4064000">
                  <a:extLst>
                    <a:ext uri="{9D8B030D-6E8A-4147-A177-3AD203B41FA5}">
                      <a16:colId xmlns:a16="http://schemas.microsoft.com/office/drawing/2014/main" val="2907921582"/>
                    </a:ext>
                  </a:extLst>
                </a:gridCol>
              </a:tblGrid>
              <a:tr h="370840">
                <a:tc>
                  <a:txBody>
                    <a:bodyPr/>
                    <a:lstStyle/>
                    <a:p>
                      <a:r>
                        <a:rPr lang="en-US" dirty="0"/>
                        <a:t>Operand</a:t>
                      </a:r>
                    </a:p>
                  </a:txBody>
                  <a:tcPr/>
                </a:tc>
                <a:tc>
                  <a:txBody>
                    <a:bodyPr/>
                    <a:lstStyle/>
                    <a:p>
                      <a:r>
                        <a:rPr lang="en-US" dirty="0"/>
                        <a:t>Description</a:t>
                      </a:r>
                    </a:p>
                  </a:txBody>
                  <a:tcPr/>
                </a:tc>
                <a:extLst>
                  <a:ext uri="{0D108BD9-81ED-4DB2-BD59-A6C34878D82A}">
                    <a16:rowId xmlns:a16="http://schemas.microsoft.com/office/drawing/2014/main" val="768520142"/>
                  </a:ext>
                </a:extLst>
              </a:tr>
              <a:tr h="370840">
                <a:tc>
                  <a:txBody>
                    <a:bodyPr/>
                    <a:lstStyle/>
                    <a:p>
                      <a:r>
                        <a:rPr lang="en-US" dirty="0">
                          <a:latin typeface="Consolas" panose="020B0609020204030204" pitchFamily="49" charset="0"/>
                        </a:rPr>
                        <a:t>loop</a:t>
                      </a:r>
                    </a:p>
                  </a:txBody>
                  <a:tcPr/>
                </a:tc>
                <a:tc>
                  <a:txBody>
                    <a:bodyPr/>
                    <a:lstStyle/>
                    <a:p>
                      <a:r>
                        <a:rPr lang="en-US" sz="1800" b="0" i="0" kern="1200" dirty="0">
                          <a:solidFill>
                            <a:schemeClr val="dk1"/>
                          </a:solidFill>
                          <a:effectLst/>
                          <a:latin typeface="+mn-lt"/>
                          <a:ea typeface="+mn-ea"/>
                          <a:cs typeface="+mn-cs"/>
                        </a:rPr>
                        <a:t>A block with an additional label at the beginning which may be used to form loops</a:t>
                      </a:r>
                      <a:endParaRPr lang="en-US" dirty="0"/>
                    </a:p>
                  </a:txBody>
                  <a:tcPr/>
                </a:tc>
                <a:extLst>
                  <a:ext uri="{0D108BD9-81ED-4DB2-BD59-A6C34878D82A}">
                    <a16:rowId xmlns:a16="http://schemas.microsoft.com/office/drawing/2014/main" val="2117974085"/>
                  </a:ext>
                </a:extLst>
              </a:tr>
              <a:tr h="370840">
                <a:tc>
                  <a:txBody>
                    <a:bodyPr/>
                    <a:lstStyle/>
                    <a:p>
                      <a:r>
                        <a:rPr lang="en-US" dirty="0" err="1">
                          <a:latin typeface="Consolas" panose="020B0609020204030204" pitchFamily="49" charset="0"/>
                        </a:rPr>
                        <a:t>br_if</a:t>
                      </a:r>
                      <a:endParaRPr lang="en-US" dirty="0">
                        <a:latin typeface="Consolas" panose="020B0609020204030204" pitchFamily="49" charset="0"/>
                      </a:endParaRPr>
                    </a:p>
                  </a:txBody>
                  <a:tcPr/>
                </a:tc>
                <a:tc>
                  <a:txBody>
                    <a:bodyPr/>
                    <a:lstStyle/>
                    <a:p>
                      <a:r>
                        <a:rPr lang="en-US" sz="1800" b="0" i="0" kern="1200" dirty="0">
                          <a:solidFill>
                            <a:schemeClr val="dk1"/>
                          </a:solidFill>
                          <a:effectLst/>
                          <a:latin typeface="+mn-lt"/>
                          <a:ea typeface="+mn-ea"/>
                          <a:cs typeface="+mn-cs"/>
                        </a:rPr>
                        <a:t>Conditionally branch to a given label in an enclosing construct</a:t>
                      </a:r>
                      <a:endParaRPr lang="en-US" dirty="0"/>
                    </a:p>
                  </a:txBody>
                  <a:tcPr/>
                </a:tc>
                <a:extLst>
                  <a:ext uri="{0D108BD9-81ED-4DB2-BD59-A6C34878D82A}">
                    <a16:rowId xmlns:a16="http://schemas.microsoft.com/office/drawing/2014/main" val="534209644"/>
                  </a:ext>
                </a:extLst>
              </a:tr>
              <a:tr h="370840">
                <a:tc>
                  <a:txBody>
                    <a:bodyPr/>
                    <a:lstStyle/>
                    <a:p>
                      <a:r>
                        <a:rPr lang="en-US" dirty="0">
                          <a:latin typeface="Consolas" panose="020B0609020204030204" pitchFamily="49" charset="0"/>
                        </a:rPr>
                        <a:t>return</a:t>
                      </a:r>
                    </a:p>
                  </a:txBody>
                  <a:tcPr/>
                </a:tc>
                <a:tc>
                  <a:txBody>
                    <a:bodyPr/>
                    <a:lstStyle/>
                    <a:p>
                      <a:r>
                        <a:rPr lang="en-US" sz="1800" b="0" i="0" kern="1200" dirty="0">
                          <a:solidFill>
                            <a:schemeClr val="dk1"/>
                          </a:solidFill>
                          <a:effectLst/>
                          <a:latin typeface="+mn-lt"/>
                          <a:ea typeface="+mn-ea"/>
                          <a:cs typeface="+mn-cs"/>
                        </a:rPr>
                        <a:t>Return zero or more values from this function</a:t>
                      </a:r>
                      <a:endParaRPr lang="en-US" dirty="0"/>
                    </a:p>
                  </a:txBody>
                  <a:tcPr/>
                </a:tc>
                <a:extLst>
                  <a:ext uri="{0D108BD9-81ED-4DB2-BD59-A6C34878D82A}">
                    <a16:rowId xmlns:a16="http://schemas.microsoft.com/office/drawing/2014/main" val="1623342374"/>
                  </a:ext>
                </a:extLst>
              </a:tr>
            </a:tbl>
          </a:graphicData>
        </a:graphic>
      </p:graphicFrame>
    </p:spTree>
    <p:extLst>
      <p:ext uri="{BB962C8B-B14F-4D97-AF65-F5344CB8AC3E}">
        <p14:creationId xmlns:p14="http://schemas.microsoft.com/office/powerpoint/2010/main" val="25806471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Details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23354" y="988182"/>
            <a:ext cx="5551576" cy="4938590"/>
          </a:xfrm>
          <a:prstGeom prst="rect">
            <a:avLst/>
          </a:prstGeom>
        </p:spPr>
      </p:pic>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http://www.2112.net/powerwindows/downloads/smartphone960x854/Rush-HoldYourFire2.jpg</a:t>
            </a:r>
          </a:p>
        </p:txBody>
      </p:sp>
    </p:spTree>
    <p:extLst>
      <p:ext uri="{BB962C8B-B14F-4D97-AF65-F5344CB8AC3E}">
        <p14:creationId xmlns:p14="http://schemas.microsoft.com/office/powerpoint/2010/main" val="14323856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Targeting </a:t>
            </a:r>
            <a:r>
              <a:rPr lang="en-US" dirty="0" err="1"/>
              <a:t>wasm</a:t>
            </a:r>
            <a:endParaRPr lang="en-US" dirty="0"/>
          </a:p>
        </p:txBody>
      </p:sp>
      <p:sp>
        <p:nvSpPr>
          <p:cNvPr id="3" name="Text Placeholder 2"/>
          <p:cNvSpPr>
            <a:spLocks noGrp="1"/>
          </p:cNvSpPr>
          <p:nvPr>
            <p:ph type="body" idx="1"/>
          </p:nvPr>
        </p:nvSpPr>
        <p:spPr/>
        <p:txBody>
          <a:bodyPr/>
          <a:lstStyle/>
          <a:p>
            <a:r>
              <a:rPr lang="en-US" dirty="0"/>
              <a:t>Assembling the Web – A Tour of </a:t>
            </a:r>
            <a:r>
              <a:rPr lang="en-US" dirty="0" err="1"/>
              <a:t>WebAssembly</a:t>
            </a:r>
            <a:endParaRPr lang="en-US" dirty="0"/>
          </a:p>
        </p:txBody>
      </p:sp>
    </p:spTree>
    <p:extLst>
      <p:ext uri="{BB962C8B-B14F-4D97-AF65-F5344CB8AC3E}">
        <p14:creationId xmlns:p14="http://schemas.microsoft.com/office/powerpoint/2010/main" val="3323860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 Targeting </a:t>
            </a:r>
            <a:r>
              <a:rPr lang="en-US" dirty="0" err="1"/>
              <a:t>wasm</a:t>
            </a:r>
            <a:r>
              <a:rPr lang="en-US" dirty="0"/>
              <a:t>	</a:t>
            </a:r>
          </a:p>
        </p:txBody>
      </p:sp>
      <p:pic>
        <p:nvPicPr>
          <p:cNvPr id="2" name="Picture 1"/>
          <p:cNvPicPr>
            <a:picLocks noChangeAspect="1"/>
          </p:cNvPicPr>
          <p:nvPr/>
        </p:nvPicPr>
        <p:blipFill>
          <a:blip r:embed="rId3"/>
          <a:stretch>
            <a:fillRect/>
          </a:stretch>
        </p:blipFill>
        <p:spPr>
          <a:xfrm>
            <a:off x="2998322" y="1831111"/>
            <a:ext cx="6201640" cy="3277057"/>
          </a:xfrm>
          <a:prstGeom prst="rect">
            <a:avLst/>
          </a:prstGeom>
        </p:spPr>
      </p:pic>
    </p:spTree>
    <p:extLst>
      <p:ext uri="{BB962C8B-B14F-4D97-AF65-F5344CB8AC3E}">
        <p14:creationId xmlns:p14="http://schemas.microsoft.com/office/powerpoint/2010/main" val="12054532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 Targeting </a:t>
            </a:r>
            <a:r>
              <a:rPr lang="en-US" dirty="0" err="1"/>
              <a:t>wasm</a:t>
            </a:r>
            <a:r>
              <a:rPr lang="en-US" dirty="0"/>
              <a:t>	</a:t>
            </a:r>
          </a:p>
        </p:txBody>
      </p:sp>
      <p:pic>
        <p:nvPicPr>
          <p:cNvPr id="4" name="Picture 3"/>
          <p:cNvPicPr>
            <a:picLocks noChangeAspect="1"/>
          </p:cNvPicPr>
          <p:nvPr/>
        </p:nvPicPr>
        <p:blipFill>
          <a:blip r:embed="rId3"/>
          <a:stretch>
            <a:fillRect/>
          </a:stretch>
        </p:blipFill>
        <p:spPr>
          <a:xfrm>
            <a:off x="2497256" y="997400"/>
            <a:ext cx="7203772" cy="4888537"/>
          </a:xfrm>
          <a:prstGeom prst="rect">
            <a:avLst/>
          </a:prstGeom>
        </p:spPr>
      </p:pic>
    </p:spTree>
    <p:extLst>
      <p:ext uri="{BB962C8B-B14F-4D97-AF65-F5344CB8AC3E}">
        <p14:creationId xmlns:p14="http://schemas.microsoft.com/office/powerpoint/2010/main" val="22208225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 Targeting </a:t>
            </a:r>
            <a:r>
              <a:rPr lang="en-US" dirty="0" err="1"/>
              <a:t>wasm</a:t>
            </a:r>
            <a:r>
              <a:rPr lang="en-US" dirty="0"/>
              <a:t>	</a:t>
            </a:r>
          </a:p>
        </p:txBody>
      </p:sp>
      <p:pic>
        <p:nvPicPr>
          <p:cNvPr id="2" name="Picture 1"/>
          <p:cNvPicPr>
            <a:picLocks noChangeAspect="1"/>
          </p:cNvPicPr>
          <p:nvPr/>
        </p:nvPicPr>
        <p:blipFill>
          <a:blip r:embed="rId3"/>
          <a:stretch>
            <a:fillRect/>
          </a:stretch>
        </p:blipFill>
        <p:spPr>
          <a:xfrm>
            <a:off x="1745680" y="1079159"/>
            <a:ext cx="8706924" cy="4617192"/>
          </a:xfrm>
          <a:prstGeom prst="rect">
            <a:avLst/>
          </a:prstGeom>
        </p:spPr>
      </p:pic>
    </p:spTree>
    <p:extLst>
      <p:ext uri="{BB962C8B-B14F-4D97-AF65-F5344CB8AC3E}">
        <p14:creationId xmlns:p14="http://schemas.microsoft.com/office/powerpoint/2010/main" val="11307674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 Targeting </a:t>
            </a:r>
            <a:r>
              <a:rPr lang="en-US" dirty="0" err="1"/>
              <a:t>wasm</a:t>
            </a:r>
            <a:r>
              <a:rPr lang="en-US" dirty="0"/>
              <a:t>	</a:t>
            </a:r>
          </a:p>
        </p:txBody>
      </p:sp>
      <p:sp>
        <p:nvSpPr>
          <p:cNvPr id="4" name="Rectangle 3"/>
          <p:cNvSpPr/>
          <p:nvPr/>
        </p:nvSpPr>
        <p:spPr>
          <a:xfrm>
            <a:off x="678782" y="1063625"/>
            <a:ext cx="10893458" cy="4801314"/>
          </a:xfrm>
          <a:prstGeom prst="rect">
            <a:avLst/>
          </a:prstGeom>
        </p:spPr>
        <p:txBody>
          <a:bodyPr wrap="square">
            <a:spAutoFit/>
          </a:bodyPr>
          <a:lstStyle/>
          <a:p>
            <a:r>
              <a:rPr lang="en-US" dirty="0">
                <a:latin typeface="Consolas" panose="020B0609020204030204" pitchFamily="49" charset="0"/>
              </a:rPr>
              <a:t>&lt;script&gt;</a:t>
            </a:r>
          </a:p>
          <a:p>
            <a:r>
              <a:rPr lang="en-US" dirty="0">
                <a:latin typeface="Consolas" panose="020B0609020204030204" pitchFamily="49" charset="0"/>
              </a:rPr>
              <a:t>	// https://developer.mozilla.org/en-US/docs/Web/API/Fetch_API/Using_Fetch</a:t>
            </a:r>
          </a:p>
          <a:p>
            <a:r>
              <a:rPr lang="en-US" dirty="0">
                <a:latin typeface="Consolas" panose="020B0609020204030204" pitchFamily="49" charset="0"/>
              </a:rPr>
              <a:t>	</a:t>
            </a:r>
            <a:r>
              <a:rPr lang="en-US" dirty="0" err="1">
                <a:latin typeface="Consolas" panose="020B0609020204030204" pitchFamily="49" charset="0"/>
              </a:rPr>
              <a:t>var</a:t>
            </a:r>
            <a:r>
              <a:rPr lang="en-US" dirty="0">
                <a:latin typeface="Consolas" panose="020B0609020204030204" pitchFamily="49" charset="0"/>
              </a:rPr>
              <a:t> </a:t>
            </a:r>
            <a:r>
              <a:rPr lang="en-US" dirty="0" err="1">
                <a:latin typeface="Consolas" panose="020B0609020204030204" pitchFamily="49" charset="0"/>
              </a:rPr>
              <a:t>wasmExports</a:t>
            </a:r>
            <a:r>
              <a:rPr lang="en-US" dirty="0">
                <a:latin typeface="Consolas" panose="020B0609020204030204" pitchFamily="49" charset="0"/>
              </a:rPr>
              <a:t>;</a:t>
            </a:r>
          </a:p>
          <a:p>
            <a:r>
              <a:rPr lang="en-US" dirty="0">
                <a:latin typeface="Consolas" panose="020B0609020204030204" pitchFamily="49" charset="0"/>
              </a:rPr>
              <a:t>	</a:t>
            </a:r>
          </a:p>
          <a:p>
            <a:r>
              <a:rPr lang="en-US" dirty="0">
                <a:latin typeface="Consolas" panose="020B0609020204030204" pitchFamily="49" charset="0"/>
              </a:rPr>
              <a:t>	fetch('</a:t>
            </a:r>
            <a:r>
              <a:rPr lang="en-US" dirty="0" err="1">
                <a:latin typeface="Consolas" panose="020B0609020204030204" pitchFamily="49" charset="0"/>
              </a:rPr>
              <a:t>examples.wasm</a:t>
            </a:r>
            <a:r>
              <a:rPr lang="en-US" dirty="0">
                <a:latin typeface="Consolas" panose="020B0609020204030204" pitchFamily="49" charset="0"/>
              </a:rPr>
              <a:t>')</a:t>
            </a:r>
          </a:p>
          <a:p>
            <a:r>
              <a:rPr lang="en-US" dirty="0">
                <a:latin typeface="Consolas" panose="020B0609020204030204" pitchFamily="49" charset="0"/>
              </a:rPr>
              <a:t>	.then(response =&gt;</a:t>
            </a:r>
          </a:p>
          <a:p>
            <a:r>
              <a:rPr lang="en-US" dirty="0">
                <a:latin typeface="Consolas" panose="020B0609020204030204" pitchFamily="49" charset="0"/>
              </a:rPr>
              <a:t>		</a:t>
            </a:r>
            <a:r>
              <a:rPr lang="en-US" dirty="0" err="1">
                <a:latin typeface="Consolas" panose="020B0609020204030204" pitchFamily="49" charset="0"/>
              </a:rPr>
              <a:t>response.arrayBuffer</a:t>
            </a:r>
            <a:r>
              <a:rPr lang="en-US" dirty="0">
                <a:latin typeface="Consolas" panose="020B0609020204030204" pitchFamily="49" charset="0"/>
              </a:rPr>
              <a:t>())</a:t>
            </a:r>
          </a:p>
          <a:p>
            <a:r>
              <a:rPr lang="en-US" dirty="0">
                <a:latin typeface="Consolas" panose="020B0609020204030204" pitchFamily="49" charset="0"/>
              </a:rPr>
              <a:t>	.then(buffer =&gt; {</a:t>
            </a:r>
          </a:p>
          <a:p>
            <a:r>
              <a:rPr lang="en-US" dirty="0">
                <a:latin typeface="Consolas" panose="020B0609020204030204" pitchFamily="49" charset="0"/>
              </a:rPr>
              <a:t>		let </a:t>
            </a:r>
            <a:r>
              <a:rPr lang="en-US" dirty="0" err="1">
                <a:latin typeface="Consolas" panose="020B0609020204030204" pitchFamily="49" charset="0"/>
              </a:rPr>
              <a:t>codeBytes</a:t>
            </a:r>
            <a:r>
              <a:rPr lang="en-US" dirty="0">
                <a:latin typeface="Consolas" panose="020B0609020204030204" pitchFamily="49" charset="0"/>
              </a:rPr>
              <a:t> = new Uint8Array(buffer);</a:t>
            </a:r>
          </a:p>
          <a:p>
            <a:r>
              <a:rPr lang="en-US" dirty="0">
                <a:latin typeface="Consolas" panose="020B0609020204030204" pitchFamily="49" charset="0"/>
              </a:rPr>
              <a:t>		try {</a:t>
            </a:r>
          </a:p>
          <a:p>
            <a:r>
              <a:rPr lang="en-US" dirty="0">
                <a:latin typeface="Consolas" panose="020B0609020204030204" pitchFamily="49" charset="0"/>
              </a:rPr>
              <a:t>			let instance = </a:t>
            </a:r>
            <a:r>
              <a:rPr lang="en-US" dirty="0" err="1">
                <a:latin typeface="Consolas" panose="020B0609020204030204" pitchFamily="49" charset="0"/>
              </a:rPr>
              <a:t>Wasm.instantiateModule</a:t>
            </a:r>
            <a:r>
              <a:rPr lang="en-US" dirty="0">
                <a:latin typeface="Consolas" panose="020B0609020204030204" pitchFamily="49" charset="0"/>
              </a:rPr>
              <a:t>(</a:t>
            </a:r>
            <a:r>
              <a:rPr lang="en-US" dirty="0" err="1">
                <a:latin typeface="Consolas" panose="020B0609020204030204" pitchFamily="49" charset="0"/>
              </a:rPr>
              <a:t>codeBytes</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wasmExports</a:t>
            </a:r>
            <a:r>
              <a:rPr lang="en-US" dirty="0">
                <a:latin typeface="Consolas" panose="020B0609020204030204" pitchFamily="49" charset="0"/>
              </a:rPr>
              <a:t> = </a:t>
            </a:r>
            <a:r>
              <a:rPr lang="en-US" dirty="0" err="1">
                <a:latin typeface="Consolas" panose="020B0609020204030204" pitchFamily="49" charset="0"/>
              </a:rPr>
              <a:t>instance.exports</a:t>
            </a:r>
            <a:r>
              <a:rPr lang="en-US" dirty="0">
                <a:latin typeface="Consolas" panose="020B0609020204030204" pitchFamily="49" charset="0"/>
              </a:rPr>
              <a:t>;</a:t>
            </a:r>
          </a:p>
          <a:p>
            <a:r>
              <a:rPr lang="en-US" dirty="0">
                <a:latin typeface="Consolas" panose="020B0609020204030204" pitchFamily="49" charset="0"/>
              </a:rPr>
              <a:t>		} catch (e) {</a:t>
            </a:r>
          </a:p>
          <a:p>
            <a:r>
              <a:rPr lang="en-US" dirty="0">
                <a:latin typeface="Consolas" panose="020B0609020204030204" pitchFamily="49" charset="0"/>
              </a:rPr>
              <a:t>			alert("Error: " + e);</a:t>
            </a: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&lt;/script&gt;</a:t>
            </a:r>
          </a:p>
        </p:txBody>
      </p:sp>
    </p:spTree>
    <p:extLst>
      <p:ext uri="{BB962C8B-B14F-4D97-AF65-F5344CB8AC3E}">
        <p14:creationId xmlns:p14="http://schemas.microsoft.com/office/powerpoint/2010/main" val="40659358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 Targeting </a:t>
            </a:r>
            <a:r>
              <a:rPr lang="en-US" dirty="0" err="1"/>
              <a:t>wasm</a:t>
            </a:r>
            <a:r>
              <a:rPr lang="en-US" dirty="0"/>
              <a:t>	</a:t>
            </a:r>
          </a:p>
        </p:txBody>
      </p:sp>
      <p:sp>
        <p:nvSpPr>
          <p:cNvPr id="4" name="Rectangle 3"/>
          <p:cNvSpPr/>
          <p:nvPr/>
        </p:nvSpPr>
        <p:spPr>
          <a:xfrm>
            <a:off x="2426302" y="2425065"/>
            <a:ext cx="6788818" cy="1754326"/>
          </a:xfrm>
          <a:prstGeom prst="rect">
            <a:avLst/>
          </a:prstGeom>
        </p:spPr>
        <p:txBody>
          <a:bodyPr wrap="square">
            <a:spAutoFit/>
          </a:bodyPr>
          <a:lstStyle/>
          <a:p>
            <a:r>
              <a:rPr lang="en-US" dirty="0">
                <a:latin typeface="Consolas" panose="020B0609020204030204" pitchFamily="49" charset="0"/>
              </a:rPr>
              <a:t>&lt;button </a:t>
            </a:r>
            <a:r>
              <a:rPr lang="en-US" dirty="0" err="1">
                <a:latin typeface="Consolas" panose="020B0609020204030204" pitchFamily="49" charset="0"/>
              </a:rPr>
              <a:t>onclick</a:t>
            </a:r>
            <a:r>
              <a:rPr lang="en-US" dirty="0">
                <a:latin typeface="Consolas" panose="020B0609020204030204" pitchFamily="49" charset="0"/>
              </a:rPr>
              <a:t>='</a:t>
            </a:r>
            <a:r>
              <a:rPr lang="en-US" dirty="0" err="1">
                <a:latin typeface="Consolas" panose="020B0609020204030204" pitchFamily="49" charset="0"/>
              </a:rPr>
              <a:t>multiplyClick</a:t>
            </a:r>
            <a:r>
              <a:rPr lang="en-US" dirty="0">
                <a:latin typeface="Consolas" panose="020B0609020204030204" pitchFamily="49" charset="0"/>
              </a:rPr>
              <a:t>()'&gt;Multiply!&lt;/button&gt;</a:t>
            </a:r>
          </a:p>
          <a:p>
            <a:r>
              <a:rPr lang="en-US" dirty="0">
                <a:latin typeface="Consolas" panose="020B0609020204030204" pitchFamily="49" charset="0"/>
              </a:rPr>
              <a:t>&lt;script&gt;</a:t>
            </a:r>
          </a:p>
          <a:p>
            <a:r>
              <a:rPr lang="en-US" dirty="0">
                <a:latin typeface="Consolas" panose="020B0609020204030204" pitchFamily="49" charset="0"/>
              </a:rPr>
              <a:t>	function </a:t>
            </a:r>
            <a:r>
              <a:rPr lang="en-US" dirty="0" err="1">
                <a:latin typeface="Consolas" panose="020B0609020204030204" pitchFamily="49" charset="0"/>
              </a:rPr>
              <a:t>multiplyClick</a:t>
            </a:r>
            <a:r>
              <a:rPr lang="en-US" dirty="0">
                <a:latin typeface="Consolas" panose="020B0609020204030204" pitchFamily="49" charset="0"/>
              </a:rPr>
              <a:t>() {</a:t>
            </a:r>
          </a:p>
          <a:p>
            <a:r>
              <a:rPr lang="en-US" dirty="0">
                <a:latin typeface="Consolas" panose="020B0609020204030204" pitchFamily="49" charset="0"/>
              </a:rPr>
              <a:t>		alert(</a:t>
            </a:r>
            <a:r>
              <a:rPr lang="en-US" dirty="0" err="1">
                <a:latin typeface="Consolas" panose="020B0609020204030204" pitchFamily="49" charset="0"/>
              </a:rPr>
              <a:t>wasmExports.multiply</a:t>
            </a:r>
            <a:r>
              <a:rPr lang="en-US" dirty="0">
                <a:latin typeface="Consolas" panose="020B0609020204030204" pitchFamily="49" charset="0"/>
              </a:rPr>
              <a:t>(2, 21));</a:t>
            </a:r>
          </a:p>
          <a:p>
            <a:r>
              <a:rPr lang="en-US" dirty="0">
                <a:latin typeface="Consolas" panose="020B0609020204030204" pitchFamily="49" charset="0"/>
              </a:rPr>
              <a:t>	}</a:t>
            </a:r>
          </a:p>
          <a:p>
            <a:r>
              <a:rPr lang="en-US" dirty="0">
                <a:latin typeface="Consolas" panose="020B0609020204030204" pitchFamily="49" charset="0"/>
              </a:rPr>
              <a:t>&lt;/script&gt;</a:t>
            </a:r>
          </a:p>
        </p:txBody>
      </p:sp>
    </p:spTree>
    <p:extLst>
      <p:ext uri="{BB962C8B-B14F-4D97-AF65-F5344CB8AC3E}">
        <p14:creationId xmlns:p14="http://schemas.microsoft.com/office/powerpoint/2010/main" val="37247294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 Targeting </a:t>
            </a:r>
            <a:r>
              <a:rPr lang="en-US" dirty="0" err="1"/>
              <a:t>wasm</a:t>
            </a:r>
            <a:r>
              <a:rPr lang="en-US" dirty="0"/>
              <a:t>	</a:t>
            </a:r>
          </a:p>
        </p:txBody>
      </p:sp>
      <p:pic>
        <p:nvPicPr>
          <p:cNvPr id="2" name="Picture 1"/>
          <p:cNvPicPr>
            <a:picLocks noChangeAspect="1"/>
          </p:cNvPicPr>
          <p:nvPr/>
        </p:nvPicPr>
        <p:blipFill>
          <a:blip r:embed="rId3"/>
          <a:stretch>
            <a:fillRect/>
          </a:stretch>
        </p:blipFill>
        <p:spPr>
          <a:xfrm>
            <a:off x="1796541" y="2068614"/>
            <a:ext cx="8394629" cy="3560026"/>
          </a:xfrm>
          <a:prstGeom prst="rect">
            <a:avLst/>
          </a:prstGeom>
        </p:spPr>
      </p:pic>
    </p:spTree>
    <p:extLst>
      <p:ext uri="{BB962C8B-B14F-4D97-AF65-F5344CB8AC3E}">
        <p14:creationId xmlns:p14="http://schemas.microsoft.com/office/powerpoint/2010/main" val="3472516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2154" y="911225"/>
            <a:ext cx="11430000" cy="1903095"/>
          </a:xfrm>
        </p:spPr>
        <p:txBody>
          <a:bodyPr/>
          <a:lstStyle/>
          <a:p>
            <a:r>
              <a:rPr lang="en-US" dirty="0"/>
              <a:t>History</a:t>
            </a:r>
          </a:p>
          <a:p>
            <a:r>
              <a:rPr lang="en-US" dirty="0"/>
              <a:t>Details</a:t>
            </a:r>
          </a:p>
          <a:p>
            <a:r>
              <a:rPr lang="en-US" dirty="0"/>
              <a:t>Conclusion</a:t>
            </a:r>
          </a:p>
          <a:p>
            <a:endParaRPr lang="en-US" dirty="0"/>
          </a:p>
        </p:txBody>
      </p:sp>
      <p:sp>
        <p:nvSpPr>
          <p:cNvPr id="3" name="Title 2"/>
          <p:cNvSpPr>
            <a:spLocks noGrp="1"/>
          </p:cNvSpPr>
          <p:nvPr>
            <p:ph type="title"/>
          </p:nvPr>
        </p:nvSpPr>
        <p:spPr/>
        <p:txBody>
          <a:bodyPr/>
          <a:lstStyle/>
          <a:p>
            <a:r>
              <a:rPr lang="en-US" dirty="0"/>
              <a:t>Overview	</a:t>
            </a:r>
          </a:p>
        </p:txBody>
      </p:sp>
      <p:sp>
        <p:nvSpPr>
          <p:cNvPr id="4" name="TextBox 3"/>
          <p:cNvSpPr txBox="1"/>
          <p:nvPr/>
        </p:nvSpPr>
        <p:spPr>
          <a:xfrm>
            <a:off x="309984" y="4064000"/>
            <a:ext cx="11674350" cy="1938992"/>
          </a:xfrm>
          <a:prstGeom prst="rect">
            <a:avLst/>
          </a:prstGeom>
          <a:noFill/>
        </p:spPr>
        <p:txBody>
          <a:bodyPr wrap="none" rtlCol="0">
            <a:spAutoFit/>
          </a:bodyPr>
          <a:lstStyle/>
          <a:p>
            <a:pPr algn="ctr"/>
            <a:r>
              <a:rPr lang="en-US" sz="2400" dirty="0"/>
              <a:t>Remember….</a:t>
            </a:r>
          </a:p>
          <a:p>
            <a:pPr algn="ctr"/>
            <a:endParaRPr lang="en-US" sz="2400" dirty="0"/>
          </a:p>
          <a:p>
            <a:pPr marL="68580" indent="0" algn="ctr">
              <a:buNone/>
            </a:pPr>
            <a:r>
              <a:rPr lang="en-US" sz="2400" dirty="0"/>
              <a:t>https://www.slideshare.net/JasonBock2/assembling-the-web-a-tour-of-webassembly</a:t>
            </a:r>
          </a:p>
          <a:p>
            <a:pPr marL="68580" indent="0" algn="ctr">
              <a:buNone/>
            </a:pPr>
            <a:endParaRPr lang="en-US" sz="2400" dirty="0"/>
          </a:p>
          <a:p>
            <a:pPr marL="68580" indent="0" algn="ctr">
              <a:buNone/>
            </a:pPr>
            <a:r>
              <a:rPr lang="en-US" sz="2400" dirty="0"/>
              <a:t>https://github.com/JasonBock/AssemblingTheWeb</a:t>
            </a:r>
            <a:endParaRPr lang="en-US" sz="2800" dirty="0"/>
          </a:p>
        </p:txBody>
      </p:sp>
    </p:spTree>
    <p:extLst>
      <p:ext uri="{BB962C8B-B14F-4D97-AF65-F5344CB8AC3E}">
        <p14:creationId xmlns:p14="http://schemas.microsoft.com/office/powerpoint/2010/main" val="13410541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Details	</a:t>
            </a:r>
          </a:p>
        </p:txBody>
      </p:sp>
      <p:sp>
        <p:nvSpPr>
          <p:cNvPr id="8" name="Rectangle 7"/>
          <p:cNvSpPr/>
          <p:nvPr/>
        </p:nvSpPr>
        <p:spPr>
          <a:xfrm>
            <a:off x="818666" y="2284057"/>
            <a:ext cx="10810240" cy="2554545"/>
          </a:xfrm>
          <a:prstGeom prst="rect">
            <a:avLst/>
          </a:prstGeom>
        </p:spPr>
        <p:txBody>
          <a:bodyPr wrap="square">
            <a:spAutoFit/>
          </a:bodyPr>
          <a:lstStyle/>
          <a:p>
            <a:r>
              <a:rPr lang="en-US" sz="3200" dirty="0">
                <a:latin typeface="Consolas" panose="020B0609020204030204" pitchFamily="49" charset="0"/>
              </a:rPr>
              <a:t>&lt;!-- In the future... --&gt;</a:t>
            </a:r>
          </a:p>
          <a:p>
            <a:r>
              <a:rPr lang="en-US" sz="3200" dirty="0">
                <a:latin typeface="Consolas" panose="020B0609020204030204" pitchFamily="49" charset="0"/>
              </a:rPr>
              <a:t>&lt;script type="module"&gt;</a:t>
            </a:r>
          </a:p>
          <a:p>
            <a:r>
              <a:rPr lang="en-US" sz="3200" dirty="0">
                <a:latin typeface="Consolas" panose="020B0609020204030204" pitchFamily="49" charset="0"/>
              </a:rPr>
              <a:t>  import * as </a:t>
            </a:r>
            <a:r>
              <a:rPr lang="en-US" sz="3200" dirty="0" err="1">
                <a:latin typeface="Consolas" panose="020B0609020204030204" pitchFamily="49" charset="0"/>
              </a:rPr>
              <a:t>wasmMethods</a:t>
            </a:r>
            <a:r>
              <a:rPr lang="en-US" sz="3200" dirty="0">
                <a:latin typeface="Consolas" panose="020B0609020204030204" pitchFamily="49" charset="0"/>
              </a:rPr>
              <a:t> from '</a:t>
            </a:r>
            <a:r>
              <a:rPr lang="en-US" sz="3200" dirty="0" err="1">
                <a:latin typeface="Consolas" panose="020B0609020204030204" pitchFamily="49" charset="0"/>
              </a:rPr>
              <a:t>examples.wasm</a:t>
            </a:r>
            <a:r>
              <a:rPr lang="en-US" sz="3200" dirty="0">
                <a:latin typeface="Consolas" panose="020B0609020204030204" pitchFamily="49" charset="0"/>
              </a:rPr>
              <a:t>'; </a:t>
            </a:r>
          </a:p>
          <a:p>
            <a:r>
              <a:rPr lang="en-US" sz="3200" dirty="0">
                <a:latin typeface="Consolas" panose="020B0609020204030204" pitchFamily="49" charset="0"/>
              </a:rPr>
              <a:t>  alert(</a:t>
            </a:r>
            <a:r>
              <a:rPr lang="en-US" sz="3200" dirty="0" err="1">
                <a:latin typeface="Consolas" panose="020B0609020204030204" pitchFamily="49" charset="0"/>
              </a:rPr>
              <a:t>wasmMethods.multiply</a:t>
            </a:r>
            <a:r>
              <a:rPr lang="en-US" sz="3200" dirty="0">
                <a:latin typeface="Consolas" panose="020B0609020204030204" pitchFamily="49" charset="0"/>
              </a:rPr>
              <a:t>(2, 21)); </a:t>
            </a:r>
          </a:p>
          <a:p>
            <a:r>
              <a:rPr lang="en-US" sz="3200" dirty="0">
                <a:latin typeface="Consolas" panose="020B0609020204030204" pitchFamily="49" charset="0"/>
              </a:rPr>
              <a:t>&lt;/script&gt;</a:t>
            </a:r>
            <a:endParaRPr lang="en-US" sz="5400" dirty="0">
              <a:latin typeface="Consolas" panose="020B0609020204030204" pitchFamily="49" charset="0"/>
            </a:endParaRPr>
          </a:p>
        </p:txBody>
      </p:sp>
      <p:pic>
        <p:nvPicPr>
          <p:cNvPr id="4" name="Picture 3"/>
          <p:cNvPicPr>
            <a:picLocks noChangeAspect="1"/>
          </p:cNvPicPr>
          <p:nvPr/>
        </p:nvPicPr>
        <p:blipFill>
          <a:blip r:embed="rId3"/>
          <a:stretch>
            <a:fillRect/>
          </a:stretch>
        </p:blipFill>
        <p:spPr>
          <a:xfrm>
            <a:off x="4285729" y="974915"/>
            <a:ext cx="6183051" cy="4772741"/>
          </a:xfrm>
          <a:prstGeom prst="rect">
            <a:avLst/>
          </a:prstGeom>
          <a:ln w="25400">
            <a:solidFill>
              <a:schemeClr val="accent1"/>
            </a:solidFill>
          </a:ln>
        </p:spPr>
      </p:pic>
      <p:sp>
        <p:nvSpPr>
          <p:cNvPr id="5" name="Rectangle 4"/>
          <p:cNvSpPr/>
          <p:nvPr/>
        </p:nvSpPr>
        <p:spPr>
          <a:xfrm>
            <a:off x="4582161" y="6276894"/>
            <a:ext cx="7609840" cy="453605"/>
          </a:xfrm>
          <a:prstGeom prst="rect">
            <a:avLst/>
          </a:prstGeom>
        </p:spPr>
        <p:txBody>
          <a:bodyPr wrap="square" anchor="ctr" anchorCtr="0">
            <a:noAutofit/>
          </a:bodyPr>
          <a:lstStyle/>
          <a:p>
            <a:pPr algn="r"/>
            <a:r>
              <a:rPr lang="en-US" sz="1200" dirty="0">
                <a:latin typeface="+mj-lt"/>
                <a:cs typeface="Calibri" pitchFamily="34" charset="0"/>
              </a:rPr>
              <a:t>https://medium.com/webpack/webpack-awarded-125-000-from-moss-program-f63eeaaf4e15</a:t>
            </a:r>
          </a:p>
        </p:txBody>
      </p:sp>
    </p:spTree>
    <p:extLst>
      <p:ext uri="{BB962C8B-B14F-4D97-AF65-F5344CB8AC3E}">
        <p14:creationId xmlns:p14="http://schemas.microsoft.com/office/powerpoint/2010/main" val="194957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Details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0490" y="1873250"/>
            <a:ext cx="3000375" cy="3009900"/>
          </a:xfrm>
          <a:prstGeom prst="rect">
            <a:avLst/>
          </a:prstGeom>
        </p:spPr>
      </p:pic>
      <p:sp>
        <p:nvSpPr>
          <p:cNvPr id="6" name="TextBox 5"/>
          <p:cNvSpPr txBox="1"/>
          <p:nvPr/>
        </p:nvSpPr>
        <p:spPr>
          <a:xfrm>
            <a:off x="7122160" y="2641600"/>
            <a:ext cx="2646878" cy="1862048"/>
          </a:xfrm>
          <a:prstGeom prst="rect">
            <a:avLst/>
          </a:prstGeom>
          <a:noFill/>
        </p:spPr>
        <p:txBody>
          <a:bodyPr wrap="none" rtlCol="0">
            <a:spAutoFit/>
          </a:bodyPr>
          <a:lstStyle/>
          <a:p>
            <a:r>
              <a:rPr lang="en-US" sz="11500" dirty="0"/>
              <a:t>???</a:t>
            </a:r>
            <a:endParaRPr lang="en-US" dirty="0"/>
          </a:p>
        </p:txBody>
      </p:sp>
    </p:spTree>
    <p:extLst>
      <p:ext uri="{BB962C8B-B14F-4D97-AF65-F5344CB8AC3E}">
        <p14:creationId xmlns:p14="http://schemas.microsoft.com/office/powerpoint/2010/main" val="34564130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Details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8890" y="1273810"/>
            <a:ext cx="3000375" cy="3009900"/>
          </a:xfrm>
          <a:prstGeom prst="rect">
            <a:avLst/>
          </a:prstGeom>
        </p:spPr>
      </p:pic>
      <p:sp>
        <p:nvSpPr>
          <p:cNvPr id="2" name="Rectangle 1"/>
          <p:cNvSpPr/>
          <p:nvPr/>
        </p:nvSpPr>
        <p:spPr>
          <a:xfrm>
            <a:off x="6705600" y="1402080"/>
            <a:ext cx="3962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CoreCLR</a:t>
            </a:r>
            <a:endParaRPr lang="en-US" dirty="0"/>
          </a:p>
          <a:p>
            <a:pPr algn="ctr"/>
            <a:r>
              <a:rPr lang="en-US" dirty="0"/>
              <a:t>https://github.com/dotnet/coreclr</a:t>
            </a:r>
          </a:p>
        </p:txBody>
      </p:sp>
      <p:sp>
        <p:nvSpPr>
          <p:cNvPr id="8" name="Rectangle 7"/>
          <p:cNvSpPr/>
          <p:nvPr/>
        </p:nvSpPr>
        <p:spPr>
          <a:xfrm>
            <a:off x="6705600" y="3369310"/>
            <a:ext cx="3962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CoreCLR</a:t>
            </a:r>
            <a:r>
              <a:rPr lang="en-US" dirty="0"/>
              <a:t> for WASM</a:t>
            </a:r>
          </a:p>
        </p:txBody>
      </p:sp>
      <p:sp>
        <p:nvSpPr>
          <p:cNvPr id="9" name="Down Arrow 8"/>
          <p:cNvSpPr/>
          <p:nvPr/>
        </p:nvSpPr>
        <p:spPr>
          <a:xfrm>
            <a:off x="8468360" y="2506858"/>
            <a:ext cx="436880" cy="711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796368">
            <a:off x="4604359" y="2952550"/>
            <a:ext cx="1934738" cy="5561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074160" y="5029200"/>
            <a:ext cx="3627120" cy="77216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JavaScript VM (?)</a:t>
            </a:r>
          </a:p>
        </p:txBody>
      </p:sp>
      <p:cxnSp>
        <p:nvCxnSpPr>
          <p:cNvPr id="13" name="Straight Connector 12"/>
          <p:cNvCxnSpPr/>
          <p:nvPr/>
        </p:nvCxnSpPr>
        <p:spPr>
          <a:xfrm>
            <a:off x="695960" y="4717928"/>
            <a:ext cx="1066800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05297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Details	</a:t>
            </a:r>
          </a:p>
        </p:txBody>
      </p:sp>
      <p:sp>
        <p:nvSpPr>
          <p:cNvPr id="7" name="Rectangle 6"/>
          <p:cNvSpPr/>
          <p:nvPr/>
        </p:nvSpPr>
        <p:spPr>
          <a:xfrm>
            <a:off x="4582161" y="6276894"/>
            <a:ext cx="7609840" cy="453605"/>
          </a:xfrm>
          <a:prstGeom prst="rect">
            <a:avLst/>
          </a:prstGeom>
        </p:spPr>
        <p:txBody>
          <a:bodyPr wrap="square" anchor="ctr" anchorCtr="0">
            <a:noAutofit/>
          </a:bodyPr>
          <a:lstStyle/>
          <a:p>
            <a:pPr algn="r"/>
            <a:r>
              <a:rPr lang="en-US" sz="1200" dirty="0">
                <a:latin typeface="+mj-lt"/>
                <a:cs typeface="Calibri" pitchFamily="34" charset="0"/>
              </a:rPr>
              <a:t>http://stackoverflow.com/questions/31994034/webassembly-javascript-and-other-languages</a:t>
            </a:r>
          </a:p>
          <a:p>
            <a:pPr algn="r"/>
            <a:r>
              <a:rPr lang="en-US" sz="1200" dirty="0">
                <a:latin typeface="+mj-lt"/>
                <a:cs typeface="Calibri" pitchFamily="34" charset="0"/>
              </a:rPr>
              <a:t>https://www.reddit.com/r/programmerchat/comments/4dxpcp/i_am_miguel_de_icaza_i_started_xamarin_mono_gnome/d1v9xyd</a:t>
            </a:r>
          </a:p>
        </p:txBody>
      </p:sp>
      <p:sp>
        <p:nvSpPr>
          <p:cNvPr id="2" name="Rectangle 1"/>
          <p:cNvSpPr/>
          <p:nvPr/>
        </p:nvSpPr>
        <p:spPr>
          <a:xfrm>
            <a:off x="1137920" y="996295"/>
            <a:ext cx="10200640" cy="2308324"/>
          </a:xfrm>
          <a:prstGeom prst="rect">
            <a:avLst/>
          </a:prstGeom>
        </p:spPr>
        <p:txBody>
          <a:bodyPr wrap="square">
            <a:spAutoFit/>
          </a:bodyPr>
          <a:lstStyle/>
          <a:p>
            <a:r>
              <a:rPr lang="en-US" sz="3600" dirty="0"/>
              <a:t>“C# and Java require … GC and stack manipulation primitives. That's also on the roadmap, but after MVP, threads, and dynamic linking.”</a:t>
            </a:r>
          </a:p>
        </p:txBody>
      </p:sp>
      <p:sp>
        <p:nvSpPr>
          <p:cNvPr id="8" name="Rectangle 7"/>
          <p:cNvSpPr/>
          <p:nvPr/>
        </p:nvSpPr>
        <p:spPr>
          <a:xfrm>
            <a:off x="1137920" y="3543897"/>
            <a:ext cx="10200640" cy="2308324"/>
          </a:xfrm>
          <a:prstGeom prst="rect">
            <a:avLst/>
          </a:prstGeom>
        </p:spPr>
        <p:txBody>
          <a:bodyPr wrap="square">
            <a:spAutoFit/>
          </a:bodyPr>
          <a:lstStyle/>
          <a:p>
            <a:r>
              <a:rPr lang="en-US" sz="3600" dirty="0"/>
              <a:t>“We want to use the rich type information that has been produced by the </a:t>
            </a:r>
            <a:r>
              <a:rPr lang="en-US" sz="3600" dirty="0" err="1"/>
              <a:t>TypeScript</a:t>
            </a:r>
            <a:r>
              <a:rPr lang="en-US" sz="3600" dirty="0"/>
              <a:t> team to produce strongly typed APIs that can be consumed by C# on </a:t>
            </a:r>
            <a:r>
              <a:rPr lang="en-US" sz="3600" dirty="0" err="1"/>
              <a:t>WebAssembly</a:t>
            </a:r>
            <a:r>
              <a:rPr lang="en-US" sz="3600" dirty="0"/>
              <a:t>.”</a:t>
            </a:r>
          </a:p>
        </p:txBody>
      </p:sp>
    </p:spTree>
    <p:extLst>
      <p:ext uri="{BB962C8B-B14F-4D97-AF65-F5344CB8AC3E}">
        <p14:creationId xmlns:p14="http://schemas.microsoft.com/office/powerpoint/2010/main" val="30445752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Details	</a:t>
            </a:r>
          </a:p>
        </p:txBody>
      </p:sp>
      <p:sp>
        <p:nvSpPr>
          <p:cNvPr id="7" name="Rectangle 6"/>
          <p:cNvSpPr/>
          <p:nvPr/>
        </p:nvSpPr>
        <p:spPr>
          <a:xfrm>
            <a:off x="4582161" y="6276894"/>
            <a:ext cx="7609840" cy="453605"/>
          </a:xfrm>
          <a:prstGeom prst="rect">
            <a:avLst/>
          </a:prstGeom>
        </p:spPr>
        <p:txBody>
          <a:bodyPr wrap="square" anchor="ctr" anchorCtr="0">
            <a:noAutofit/>
          </a:bodyPr>
          <a:lstStyle/>
          <a:p>
            <a:pPr algn="r"/>
            <a:r>
              <a:rPr lang="en-US" sz="1200" dirty="0">
                <a:latin typeface="+mj-lt"/>
                <a:cs typeface="Calibri" pitchFamily="34" charset="0"/>
              </a:rPr>
              <a:t>https://github.com/RyanLamansky/dotnet-webassembly</a:t>
            </a:r>
          </a:p>
        </p:txBody>
      </p:sp>
      <p:pic>
        <p:nvPicPr>
          <p:cNvPr id="5" name="Picture 4"/>
          <p:cNvPicPr>
            <a:picLocks noChangeAspect="1"/>
          </p:cNvPicPr>
          <p:nvPr/>
        </p:nvPicPr>
        <p:blipFill>
          <a:blip r:embed="rId3"/>
          <a:stretch>
            <a:fillRect/>
          </a:stretch>
        </p:blipFill>
        <p:spPr>
          <a:xfrm>
            <a:off x="179512" y="915566"/>
            <a:ext cx="7497429" cy="5101511"/>
          </a:xfrm>
          <a:prstGeom prst="rect">
            <a:avLst/>
          </a:prstGeom>
        </p:spPr>
      </p:pic>
      <p:sp>
        <p:nvSpPr>
          <p:cNvPr id="6" name="TextBox 5"/>
          <p:cNvSpPr txBox="1"/>
          <p:nvPr/>
        </p:nvSpPr>
        <p:spPr>
          <a:xfrm>
            <a:off x="5767815" y="2198588"/>
            <a:ext cx="6043971" cy="2862322"/>
          </a:xfrm>
          <a:prstGeom prst="rect">
            <a:avLst/>
          </a:prstGeom>
          <a:solidFill>
            <a:schemeClr val="bg1"/>
          </a:solidFill>
          <a:ln>
            <a:solidFill>
              <a:schemeClr val="accent1"/>
            </a:solidFill>
          </a:ln>
        </p:spPr>
        <p:txBody>
          <a:bodyPr wrap="square" rtlCol="0">
            <a:spAutoFit/>
          </a:bodyPr>
          <a:lstStyle/>
          <a:p>
            <a:r>
              <a:rPr lang="en-US" dirty="0">
                <a:latin typeface="Consolas" panose="020B0609020204030204" pitchFamily="49" charset="0"/>
              </a:rPr>
              <a:t>class Program</a:t>
            </a:r>
          </a:p>
          <a:p>
            <a:r>
              <a:rPr lang="en-US" dirty="0">
                <a:latin typeface="Consolas" panose="020B0609020204030204" pitchFamily="49" charset="0"/>
              </a:rPr>
              <a:t>{</a:t>
            </a:r>
          </a:p>
          <a:p>
            <a:r>
              <a:rPr lang="en-US" dirty="0">
                <a:latin typeface="Consolas" panose="020B0609020204030204" pitchFamily="49" charset="0"/>
              </a:rPr>
              <a:t>  static void Main(string[] </a:t>
            </a:r>
            <a:r>
              <a:rPr lang="en-US" dirty="0" err="1">
                <a:latin typeface="Consolas" panose="020B0609020204030204" pitchFamily="49" charset="0"/>
              </a:rPr>
              <a:t>args</a:t>
            </a:r>
            <a:r>
              <a:rPr lang="en-US" dirty="0">
                <a:latin typeface="Consolas" panose="020B0609020204030204" pitchFamily="49" charset="0"/>
              </a:rPr>
              <a:t>)</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var</a:t>
            </a:r>
            <a:r>
              <a:rPr lang="en-US" dirty="0">
                <a:latin typeface="Consolas" panose="020B0609020204030204" pitchFamily="49" charset="0"/>
              </a:rPr>
              <a:t> module = </a:t>
            </a:r>
            <a:r>
              <a:rPr lang="en-US" dirty="0" err="1">
                <a:latin typeface="Consolas" panose="020B0609020204030204" pitchFamily="49" charset="0"/>
              </a:rPr>
              <a:t>Compile.FromBinary</a:t>
            </a:r>
            <a:r>
              <a:rPr lang="en-US" dirty="0">
                <a:latin typeface="Consolas" panose="020B0609020204030204" pitchFamily="49" charset="0"/>
              </a:rPr>
              <a:t>&lt;dynamic&gt;(</a:t>
            </a:r>
          </a:p>
          <a:p>
            <a:r>
              <a:rPr lang="en-US" dirty="0">
                <a:latin typeface="Consolas" panose="020B0609020204030204" pitchFamily="49" charset="0"/>
              </a:rPr>
              <a:t>      "</a:t>
            </a:r>
            <a:r>
              <a:rPr lang="en-US" dirty="0" err="1">
                <a:latin typeface="Consolas" panose="020B0609020204030204" pitchFamily="49" charset="0"/>
              </a:rPr>
              <a:t>collatz.wasm</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Console.WriteLine</a:t>
            </a:r>
            <a:r>
              <a:rPr lang="en-US" dirty="0">
                <a:latin typeface="Consolas" panose="020B0609020204030204" pitchFamily="49" charset="0"/>
              </a:rPr>
              <a:t>(</a:t>
            </a:r>
          </a:p>
          <a:p>
            <a:r>
              <a:rPr lang="en-US" dirty="0">
                <a:latin typeface="Consolas" panose="020B0609020204030204" pitchFamily="49" charset="0"/>
              </a:rPr>
              <a:t>      module().</a:t>
            </a:r>
            <a:r>
              <a:rPr lang="en-US" dirty="0" err="1">
                <a:latin typeface="Consolas" panose="020B0609020204030204" pitchFamily="49" charset="0"/>
              </a:rPr>
              <a:t>Exports.collatz</a:t>
            </a:r>
            <a:r>
              <a:rPr lang="en-US" dirty="0">
                <a:latin typeface="Consolas" panose="020B0609020204030204" pitchFamily="49" charset="0"/>
              </a:rPr>
              <a:t>(5));</a:t>
            </a:r>
          </a:p>
          <a:p>
            <a:r>
              <a:rPr lang="en-US" dirty="0">
                <a:latin typeface="Consolas" panose="020B0609020204030204" pitchFamily="49" charset="0"/>
              </a:rPr>
              <a:t>  }</a:t>
            </a:r>
          </a:p>
          <a:p>
            <a:r>
              <a:rPr lang="en-US" dirty="0">
                <a:latin typeface="Consolas" panose="020B0609020204030204" pitchFamily="49" charset="0"/>
              </a:rPr>
              <a:t>}</a:t>
            </a:r>
          </a:p>
        </p:txBody>
      </p:sp>
    </p:spTree>
    <p:extLst>
      <p:ext uri="{BB962C8B-B14F-4D97-AF65-F5344CB8AC3E}">
        <p14:creationId xmlns:p14="http://schemas.microsoft.com/office/powerpoint/2010/main" val="3036171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Details	</a:t>
            </a:r>
          </a:p>
        </p:txBody>
      </p:sp>
      <p:sp>
        <p:nvSpPr>
          <p:cNvPr id="7" name="Rectangle 6"/>
          <p:cNvSpPr/>
          <p:nvPr/>
        </p:nvSpPr>
        <p:spPr>
          <a:xfrm>
            <a:off x="4582161" y="6276894"/>
            <a:ext cx="7609840" cy="453605"/>
          </a:xfrm>
          <a:prstGeom prst="rect">
            <a:avLst/>
          </a:prstGeom>
        </p:spPr>
        <p:txBody>
          <a:bodyPr wrap="square" anchor="ctr" anchorCtr="0">
            <a:noAutofit/>
          </a:bodyPr>
          <a:lstStyle/>
          <a:p>
            <a:pPr algn="r"/>
            <a:r>
              <a:rPr lang="en-US" sz="1200" dirty="0">
                <a:latin typeface="+mj-lt"/>
                <a:cs typeface="Calibri" pitchFamily="34" charset="0"/>
              </a:rPr>
              <a:t>https://blogs.msdn.microsoft.com/webdev/2018/02/06/blazor-experimental-project/</a:t>
            </a:r>
          </a:p>
        </p:txBody>
      </p:sp>
      <p:pic>
        <p:nvPicPr>
          <p:cNvPr id="8" name="Picture 7">
            <a:extLst>
              <a:ext uri="{FF2B5EF4-FFF2-40B4-BE49-F238E27FC236}">
                <a16:creationId xmlns:a16="http://schemas.microsoft.com/office/drawing/2014/main" id="{DCD8DCBA-909C-40CC-A3DA-AAE9F2F7E4AD}"/>
              </a:ext>
            </a:extLst>
          </p:cNvPr>
          <p:cNvPicPr>
            <a:picLocks noChangeAspect="1"/>
          </p:cNvPicPr>
          <p:nvPr/>
        </p:nvPicPr>
        <p:blipFill>
          <a:blip r:embed="rId3"/>
          <a:stretch>
            <a:fillRect/>
          </a:stretch>
        </p:blipFill>
        <p:spPr>
          <a:xfrm>
            <a:off x="1351295" y="979943"/>
            <a:ext cx="9489410" cy="4898113"/>
          </a:xfrm>
          <a:prstGeom prst="rect">
            <a:avLst/>
          </a:prstGeom>
        </p:spPr>
      </p:pic>
    </p:spTree>
    <p:extLst>
      <p:ext uri="{BB962C8B-B14F-4D97-AF65-F5344CB8AC3E}">
        <p14:creationId xmlns:p14="http://schemas.microsoft.com/office/powerpoint/2010/main" val="39869998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Details	</a:t>
            </a:r>
          </a:p>
        </p:txBody>
      </p:sp>
      <p:sp>
        <p:nvSpPr>
          <p:cNvPr id="7" name="Rectangle 6"/>
          <p:cNvSpPr/>
          <p:nvPr/>
        </p:nvSpPr>
        <p:spPr>
          <a:xfrm>
            <a:off x="4582161" y="6276894"/>
            <a:ext cx="7609840" cy="453605"/>
          </a:xfrm>
          <a:prstGeom prst="rect">
            <a:avLst/>
          </a:prstGeom>
        </p:spPr>
        <p:txBody>
          <a:bodyPr wrap="square" anchor="ctr" anchorCtr="0">
            <a:noAutofit/>
          </a:bodyPr>
          <a:lstStyle/>
          <a:p>
            <a:pPr algn="r"/>
            <a:r>
              <a:rPr lang="en-US" sz="1200" dirty="0">
                <a:latin typeface="+mj-lt"/>
                <a:cs typeface="Calibri" pitchFamily="34" charset="0"/>
              </a:rPr>
              <a:t>https://blogs.msdn.microsoft.com/webdev/2018/02/06/blazor-experimental-project/</a:t>
            </a:r>
          </a:p>
        </p:txBody>
      </p:sp>
      <p:pic>
        <p:nvPicPr>
          <p:cNvPr id="5" name="Picture 4">
            <a:extLst>
              <a:ext uri="{FF2B5EF4-FFF2-40B4-BE49-F238E27FC236}">
                <a16:creationId xmlns:a16="http://schemas.microsoft.com/office/drawing/2014/main" id="{F73A5170-BD29-4E61-9674-140F9CFFA664}"/>
              </a:ext>
            </a:extLst>
          </p:cNvPr>
          <p:cNvPicPr>
            <a:picLocks noChangeAspect="1"/>
          </p:cNvPicPr>
          <p:nvPr/>
        </p:nvPicPr>
        <p:blipFill>
          <a:blip r:embed="rId3"/>
          <a:stretch>
            <a:fillRect/>
          </a:stretch>
        </p:blipFill>
        <p:spPr>
          <a:xfrm>
            <a:off x="2086553" y="1029221"/>
            <a:ext cx="8018893" cy="4799558"/>
          </a:xfrm>
          <a:prstGeom prst="rect">
            <a:avLst/>
          </a:prstGeom>
        </p:spPr>
      </p:pic>
    </p:spTree>
    <p:extLst>
      <p:ext uri="{BB962C8B-B14F-4D97-AF65-F5344CB8AC3E}">
        <p14:creationId xmlns:p14="http://schemas.microsoft.com/office/powerpoint/2010/main" val="24944229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C# and WASM Experiments</a:t>
            </a:r>
          </a:p>
        </p:txBody>
      </p:sp>
      <p:sp>
        <p:nvSpPr>
          <p:cNvPr id="3" name="Text Placeholder 2"/>
          <p:cNvSpPr>
            <a:spLocks noGrp="1"/>
          </p:cNvSpPr>
          <p:nvPr>
            <p:ph type="body" idx="1"/>
          </p:nvPr>
        </p:nvSpPr>
        <p:spPr/>
        <p:txBody>
          <a:bodyPr/>
          <a:lstStyle/>
          <a:p>
            <a:r>
              <a:rPr lang="en-US" dirty="0"/>
              <a:t>Assembling the Web – A Tour of </a:t>
            </a:r>
            <a:r>
              <a:rPr lang="en-US" dirty="0" err="1"/>
              <a:t>WebAssembly</a:t>
            </a:r>
            <a:endParaRPr lang="en-US" dirty="0"/>
          </a:p>
        </p:txBody>
      </p:sp>
    </p:spTree>
    <p:extLst>
      <p:ext uri="{BB962C8B-B14F-4D97-AF65-F5344CB8AC3E}">
        <p14:creationId xmlns:p14="http://schemas.microsoft.com/office/powerpoint/2010/main" val="34332230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Conclusion	</a:t>
            </a:r>
          </a:p>
        </p:txBody>
      </p:sp>
      <p:sp>
        <p:nvSpPr>
          <p:cNvPr id="7" name="Rectangle 6"/>
          <p:cNvSpPr/>
          <p:nvPr/>
        </p:nvSpPr>
        <p:spPr>
          <a:xfrm>
            <a:off x="4582161" y="6276894"/>
            <a:ext cx="7609840" cy="453605"/>
          </a:xfrm>
          <a:prstGeom prst="rect">
            <a:avLst/>
          </a:prstGeom>
        </p:spPr>
        <p:txBody>
          <a:bodyPr wrap="square" anchor="ctr" anchorCtr="0">
            <a:noAutofit/>
          </a:bodyPr>
          <a:lstStyle/>
          <a:p>
            <a:pPr algn="r"/>
            <a:r>
              <a:rPr lang="en-US" sz="1200" dirty="0">
                <a:latin typeface="+mj-lt"/>
                <a:cs typeface="Calibri" pitchFamily="34" charset="0"/>
              </a:rPr>
              <a:t>https://www.quora.com/What-does-WebAssembly-mean-for-those-who-are-currently-learning-web-development</a:t>
            </a:r>
          </a:p>
        </p:txBody>
      </p:sp>
      <p:sp>
        <p:nvSpPr>
          <p:cNvPr id="8" name="Rectangle 7"/>
          <p:cNvSpPr/>
          <p:nvPr/>
        </p:nvSpPr>
        <p:spPr>
          <a:xfrm>
            <a:off x="998822" y="1273860"/>
            <a:ext cx="10200640" cy="4524315"/>
          </a:xfrm>
          <a:prstGeom prst="rect">
            <a:avLst/>
          </a:prstGeom>
        </p:spPr>
        <p:txBody>
          <a:bodyPr wrap="square">
            <a:spAutoFit/>
          </a:bodyPr>
          <a:lstStyle/>
          <a:p>
            <a:r>
              <a:rPr lang="en-US" sz="3200" dirty="0"/>
              <a:t>Greg Reimer, Web Developer</a:t>
            </a:r>
          </a:p>
          <a:p>
            <a:endParaRPr lang="en-US" sz="3200" dirty="0"/>
          </a:p>
          <a:p>
            <a:r>
              <a:rPr lang="en-US" sz="3200" dirty="0"/>
              <a:t>“We won't need to learn </a:t>
            </a:r>
            <a:r>
              <a:rPr lang="en-US" sz="3200" dirty="0" err="1"/>
              <a:t>wasm</a:t>
            </a:r>
            <a:r>
              <a:rPr lang="en-US" sz="3200" dirty="0"/>
              <a:t> any more than C++ programmers need to learn assembly. In the same vein, to remain competitive as developers, we'll need to learn how it fits in our toolchains, which means getting nice and cozy with it. In other words, </a:t>
            </a:r>
            <a:r>
              <a:rPr lang="en-US" sz="3200" b="1" dirty="0"/>
              <a:t>we'll all be </a:t>
            </a:r>
            <a:r>
              <a:rPr lang="en-US" sz="3200" b="1" i="1" dirty="0"/>
              <a:t>generating</a:t>
            </a:r>
            <a:r>
              <a:rPr lang="en-US" sz="3200" b="1" dirty="0"/>
              <a:t> </a:t>
            </a:r>
            <a:r>
              <a:rPr lang="en-US" sz="3200" b="1" dirty="0" err="1"/>
              <a:t>wasm</a:t>
            </a:r>
            <a:r>
              <a:rPr lang="en-US" sz="3200" b="1" dirty="0"/>
              <a:t>, but few of us will actually be writing or debugging it directly.</a:t>
            </a:r>
            <a:r>
              <a:rPr lang="en-US" sz="3200" dirty="0"/>
              <a:t>”</a:t>
            </a:r>
          </a:p>
        </p:txBody>
      </p:sp>
    </p:spTree>
    <p:extLst>
      <p:ext uri="{BB962C8B-B14F-4D97-AF65-F5344CB8AC3E}">
        <p14:creationId xmlns:p14="http://schemas.microsoft.com/office/powerpoint/2010/main" val="34362121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Conclusion	</a:t>
            </a:r>
          </a:p>
        </p:txBody>
      </p:sp>
      <p:sp>
        <p:nvSpPr>
          <p:cNvPr id="7" name="Rectangle 6"/>
          <p:cNvSpPr/>
          <p:nvPr/>
        </p:nvSpPr>
        <p:spPr>
          <a:xfrm>
            <a:off x="4582161" y="6276894"/>
            <a:ext cx="7609840" cy="453605"/>
          </a:xfrm>
          <a:prstGeom prst="rect">
            <a:avLst/>
          </a:prstGeom>
        </p:spPr>
        <p:txBody>
          <a:bodyPr wrap="square" anchor="ctr" anchorCtr="0">
            <a:noAutofit/>
          </a:bodyPr>
          <a:lstStyle/>
          <a:p>
            <a:pPr algn="r"/>
            <a:r>
              <a:rPr lang="en-US" sz="1200" dirty="0">
                <a:latin typeface="+mj-lt"/>
                <a:cs typeface="Calibri" pitchFamily="34" charset="0"/>
              </a:rPr>
              <a:t>http://thebridge-can.com/wp-content/uploads/2014/09/Braveheart-Freedom-Slide.jpg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4368" y="1127760"/>
            <a:ext cx="6109547" cy="4582160"/>
          </a:xfrm>
          <a:prstGeom prst="rect">
            <a:avLst/>
          </a:prstGeom>
        </p:spPr>
      </p:pic>
    </p:spTree>
    <p:extLst>
      <p:ext uri="{BB962C8B-B14F-4D97-AF65-F5344CB8AC3E}">
        <p14:creationId xmlns:p14="http://schemas.microsoft.com/office/powerpoint/2010/main" val="1401045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History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0873" y="1219200"/>
            <a:ext cx="5976537" cy="4480560"/>
          </a:xfrm>
          <a:prstGeom prst="rect">
            <a:avLst/>
          </a:prstGeom>
        </p:spPr>
      </p:pic>
      <p:sp>
        <p:nvSpPr>
          <p:cNvPr id="7" name="Rectangle 6"/>
          <p:cNvSpPr/>
          <p:nvPr/>
        </p:nvSpPr>
        <p:spPr>
          <a:xfrm>
            <a:off x="4947921" y="6276894"/>
            <a:ext cx="7244080" cy="453605"/>
          </a:xfrm>
          <a:prstGeom prst="rect">
            <a:avLst/>
          </a:prstGeom>
        </p:spPr>
        <p:txBody>
          <a:bodyPr wrap="square" anchor="ctr" anchorCtr="0">
            <a:noAutofit/>
          </a:bodyPr>
          <a:lstStyle/>
          <a:p>
            <a:pPr algn="r"/>
            <a:r>
              <a:rPr lang="en-US" sz="1200" dirty="0">
                <a:latin typeface="+mj-lt"/>
                <a:cs typeface="Calibri" pitchFamily="34" charset="0"/>
              </a:rPr>
              <a:t>http://foodnetwork.sndimg.com/content/dam/images/food/fullset/2008/3/5/0/NY0100_BBQ-Spaghetti.jpg#Spaghetti%20811x608</a:t>
            </a:r>
          </a:p>
        </p:txBody>
      </p:sp>
    </p:spTree>
    <p:extLst>
      <p:ext uri="{BB962C8B-B14F-4D97-AF65-F5344CB8AC3E}">
        <p14:creationId xmlns:p14="http://schemas.microsoft.com/office/powerpoint/2010/main" val="42444987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Conclusion	</a:t>
            </a:r>
          </a:p>
        </p:txBody>
      </p:sp>
      <p:sp>
        <p:nvSpPr>
          <p:cNvPr id="7" name="Rectangle 6"/>
          <p:cNvSpPr/>
          <p:nvPr/>
        </p:nvSpPr>
        <p:spPr>
          <a:xfrm>
            <a:off x="4582161" y="6276894"/>
            <a:ext cx="7609840" cy="453605"/>
          </a:xfrm>
          <a:prstGeom prst="rect">
            <a:avLst/>
          </a:prstGeom>
        </p:spPr>
        <p:txBody>
          <a:bodyPr wrap="square" anchor="ctr" anchorCtr="0">
            <a:noAutofit/>
          </a:bodyPr>
          <a:lstStyle/>
          <a:p>
            <a:pPr algn="r"/>
            <a:r>
              <a:rPr lang="en-US" sz="1200" dirty="0">
                <a:cs typeface="Calibri" pitchFamily="34" charset="0"/>
              </a:rPr>
              <a:t>https://www.tiobe.com/tiobe-index/objective-c/</a:t>
            </a:r>
          </a:p>
        </p:txBody>
      </p:sp>
      <p:pic>
        <p:nvPicPr>
          <p:cNvPr id="9" name="Picture 8"/>
          <p:cNvPicPr>
            <a:picLocks noChangeAspect="1"/>
          </p:cNvPicPr>
          <p:nvPr/>
        </p:nvPicPr>
        <p:blipFill>
          <a:blip r:embed="rId3"/>
          <a:stretch>
            <a:fillRect/>
          </a:stretch>
        </p:blipFill>
        <p:spPr>
          <a:xfrm>
            <a:off x="159606" y="1455763"/>
            <a:ext cx="9054250" cy="4191406"/>
          </a:xfrm>
          <a:prstGeom prst="rect">
            <a:avLst/>
          </a:prstGeom>
        </p:spPr>
      </p:pic>
      <p:grpSp>
        <p:nvGrpSpPr>
          <p:cNvPr id="4" name="Group 3"/>
          <p:cNvGrpSpPr/>
          <p:nvPr/>
        </p:nvGrpSpPr>
        <p:grpSpPr>
          <a:xfrm>
            <a:off x="9474667" y="1431042"/>
            <a:ext cx="2400635" cy="4347405"/>
            <a:chOff x="9474667" y="1431042"/>
            <a:chExt cx="2400635" cy="4347405"/>
          </a:xfrm>
        </p:grpSpPr>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93399" y="1431042"/>
              <a:ext cx="1763172" cy="1763172"/>
            </a:xfrm>
            <a:prstGeom prst="rect">
              <a:avLst/>
            </a:prstGeom>
          </p:spPr>
        </p:pic>
        <p:pic>
          <p:nvPicPr>
            <p:cNvPr id="13" name="Picture 12"/>
            <p:cNvPicPr>
              <a:picLocks noChangeAspect="1"/>
            </p:cNvPicPr>
            <p:nvPr/>
          </p:nvPicPr>
          <p:blipFill>
            <a:blip r:embed="rId5"/>
            <a:stretch>
              <a:fillRect/>
            </a:stretch>
          </p:blipFill>
          <p:spPr>
            <a:xfrm>
              <a:off x="9474667" y="3558812"/>
              <a:ext cx="2400635" cy="2219635"/>
            </a:xfrm>
            <a:prstGeom prst="rect">
              <a:avLst/>
            </a:prstGeom>
          </p:spPr>
        </p:pic>
      </p:gr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7978" y="1987714"/>
            <a:ext cx="2705100" cy="2413000"/>
          </a:xfrm>
          <a:prstGeom prst="rect">
            <a:avLst/>
          </a:prstGeom>
          <a:ln>
            <a:solidFill>
              <a:schemeClr val="accent1"/>
            </a:solidFill>
          </a:ln>
        </p:spPr>
      </p:pic>
      <p:cxnSp>
        <p:nvCxnSpPr>
          <p:cNvPr id="15" name="Straight Arrow Connector 14"/>
          <p:cNvCxnSpPr/>
          <p:nvPr/>
        </p:nvCxnSpPr>
        <p:spPr>
          <a:xfrm>
            <a:off x="7445829" y="2240782"/>
            <a:ext cx="2028838" cy="118570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9282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Conclusion	</a:t>
            </a:r>
          </a:p>
        </p:txBody>
      </p:sp>
      <p:sp>
        <p:nvSpPr>
          <p:cNvPr id="16" name="Rectangle 15"/>
          <p:cNvSpPr/>
          <p:nvPr/>
        </p:nvSpPr>
        <p:spPr>
          <a:xfrm>
            <a:off x="200023" y="820776"/>
            <a:ext cx="7559040" cy="5114421"/>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91859" y="820776"/>
            <a:ext cx="7134860" cy="4915511"/>
            <a:chOff x="91859" y="820776"/>
            <a:chExt cx="7134860" cy="4915511"/>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59" y="909985"/>
              <a:ext cx="2489200" cy="2489200"/>
            </a:xfrm>
            <a:prstGeom prst="rect">
              <a:avLst/>
            </a:prstGeom>
            <a:ln>
              <a:noFill/>
            </a:ln>
          </p:spPr>
        </p:pic>
        <p:pic>
          <p:nvPicPr>
            <p:cNvPr id="4" name="Picture 3"/>
            <p:cNvPicPr>
              <a:picLocks noChangeAspect="1"/>
            </p:cNvPicPr>
            <p:nvPr/>
          </p:nvPicPr>
          <p:blipFill>
            <a:blip r:embed="rId4"/>
            <a:stretch>
              <a:fillRect/>
            </a:stretch>
          </p:blipFill>
          <p:spPr>
            <a:xfrm>
              <a:off x="3045144" y="1535917"/>
              <a:ext cx="1547595" cy="1547595"/>
            </a:xfrm>
            <a:prstGeom prst="rect">
              <a:avLst/>
            </a:prstGeom>
            <a:ln>
              <a:noFill/>
            </a:ln>
          </p:spPr>
        </p:pic>
        <p:pic>
          <p:nvPicPr>
            <p:cNvPr id="5" name="Picture 4"/>
            <p:cNvPicPr>
              <a:picLocks noChangeAspect="1"/>
            </p:cNvPicPr>
            <p:nvPr/>
          </p:nvPicPr>
          <p:blipFill>
            <a:blip r:embed="rId5"/>
            <a:stretch>
              <a:fillRect/>
            </a:stretch>
          </p:blipFill>
          <p:spPr>
            <a:xfrm>
              <a:off x="1334359" y="3473204"/>
              <a:ext cx="1409897" cy="1247949"/>
            </a:xfrm>
            <a:prstGeom prst="rect">
              <a:avLst/>
            </a:prstGeom>
            <a:ln>
              <a:noFill/>
            </a:ln>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89518" y="3906396"/>
              <a:ext cx="1829891" cy="1829891"/>
            </a:xfrm>
            <a:prstGeom prst="rect">
              <a:avLst/>
            </a:prstGeom>
            <a:ln>
              <a:noFill/>
            </a:ln>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92739" y="3282421"/>
              <a:ext cx="1927860" cy="1927860"/>
            </a:xfrm>
            <a:prstGeom prst="rect">
              <a:avLst/>
            </a:prstGeom>
            <a:ln>
              <a:noFill/>
            </a:ln>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3099" y="820776"/>
              <a:ext cx="2293620" cy="2293620"/>
            </a:xfrm>
            <a:prstGeom prst="rect">
              <a:avLst/>
            </a:prstGeom>
            <a:ln>
              <a:noFill/>
            </a:ln>
          </p:spPr>
        </p:pic>
      </p:grpSp>
      <p:pic>
        <p:nvPicPr>
          <p:cNvPr id="20" name="Picture 19"/>
          <p:cNvPicPr>
            <a:picLocks noChangeAspect="1"/>
          </p:cNvPicPr>
          <p:nvPr/>
        </p:nvPicPr>
        <p:blipFill>
          <a:blip r:embed="rId9"/>
          <a:stretch>
            <a:fillRect/>
          </a:stretch>
        </p:blipFill>
        <p:spPr>
          <a:xfrm>
            <a:off x="9052333" y="820776"/>
            <a:ext cx="2791757" cy="2219746"/>
          </a:xfrm>
          <a:prstGeom prst="rect">
            <a:avLst/>
          </a:prstGeom>
        </p:spPr>
      </p:pic>
      <p:pic>
        <p:nvPicPr>
          <p:cNvPr id="21" name="Picture 2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066365" y="3751378"/>
            <a:ext cx="2777725" cy="1703527"/>
          </a:xfrm>
          <a:prstGeom prst="rect">
            <a:avLst/>
          </a:prstGeom>
        </p:spPr>
      </p:pic>
      <p:grpSp>
        <p:nvGrpSpPr>
          <p:cNvPr id="14" name="Group 13"/>
          <p:cNvGrpSpPr/>
          <p:nvPr/>
        </p:nvGrpSpPr>
        <p:grpSpPr>
          <a:xfrm>
            <a:off x="6898134" y="2881730"/>
            <a:ext cx="1779287" cy="1182947"/>
            <a:chOff x="5465124" y="2607789"/>
            <a:chExt cx="1051246" cy="645839"/>
          </a:xfrm>
        </p:grpSpPr>
        <p:sp>
          <p:nvSpPr>
            <p:cNvPr id="15" name="Right Arrow 14"/>
            <p:cNvSpPr/>
            <p:nvPr/>
          </p:nvSpPr>
          <p:spPr>
            <a:xfrm>
              <a:off x="5465124" y="2607789"/>
              <a:ext cx="1051246" cy="6458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7" name="Picture 16"/>
            <p:cNvPicPr>
              <a:picLocks noChangeAspect="1"/>
            </p:cNvPicPr>
            <p:nvPr/>
          </p:nvPicPr>
          <p:blipFill>
            <a:blip r:embed="rId11"/>
            <a:stretch>
              <a:fillRect/>
            </a:stretch>
          </p:blipFill>
          <p:spPr>
            <a:xfrm>
              <a:off x="5739611" y="2764031"/>
              <a:ext cx="321618" cy="323150"/>
            </a:xfrm>
            <a:prstGeom prst="rect">
              <a:avLst/>
            </a:prstGeom>
          </p:spPr>
        </p:pic>
      </p:grpSp>
    </p:spTree>
    <p:extLst>
      <p:ext uri="{BB962C8B-B14F-4D97-AF65-F5344CB8AC3E}">
        <p14:creationId xmlns:p14="http://schemas.microsoft.com/office/powerpoint/2010/main" val="4867787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Conclusion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008" y="1681480"/>
            <a:ext cx="2286000" cy="3429000"/>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5950" y="1704848"/>
            <a:ext cx="2277517" cy="3405632"/>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0084" y="1707448"/>
            <a:ext cx="2726789" cy="3403032"/>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82543" y="1933881"/>
            <a:ext cx="3684563" cy="2991865"/>
          </a:xfrm>
          <a:prstGeom prst="rect">
            <a:avLst/>
          </a:prstGeom>
        </p:spPr>
      </p:pic>
    </p:spTree>
    <p:extLst>
      <p:ext uri="{BB962C8B-B14F-4D97-AF65-F5344CB8AC3E}">
        <p14:creationId xmlns:p14="http://schemas.microsoft.com/office/powerpoint/2010/main" val="27045199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Assembling the Web – A Tour of </a:t>
            </a:r>
            <a:r>
              <a:rPr lang="en-US" dirty="0" err="1"/>
              <a:t>WebAssembly</a:t>
            </a:r>
            <a:endParaRPr lang="en-US" dirty="0"/>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
        <p:nvSpPr>
          <p:cNvPr id="5" name="TextBox 4"/>
          <p:cNvSpPr txBox="1"/>
          <p:nvPr/>
        </p:nvSpPr>
        <p:spPr>
          <a:xfrm>
            <a:off x="2154643" y="3979453"/>
            <a:ext cx="6643917" cy="1933667"/>
          </a:xfrm>
          <a:prstGeom prst="rect">
            <a:avLst/>
          </a:prstGeom>
          <a:noFill/>
        </p:spPr>
        <p:txBody>
          <a:bodyPr wrap="square" rtlCol="0" anchor="ctr" anchorCtr="0">
            <a:noAutofit/>
          </a:bodyPr>
          <a:lstStyle/>
          <a:p>
            <a:r>
              <a:rPr lang="en-US" dirty="0"/>
              <a:t>Remember…</a:t>
            </a:r>
          </a:p>
          <a:p>
            <a:pPr marL="285750" indent="-285750">
              <a:buClr>
                <a:srgbClr val="7AB800"/>
              </a:buClr>
              <a:buFont typeface="Wingdings" panose="05000000000000000000" pitchFamily="2" charset="2"/>
              <a:buChar char="§"/>
            </a:pPr>
            <a:r>
              <a:rPr lang="en-US" dirty="0"/>
              <a:t>https://www.slideshare.net/JasonBock2/assembling-the-web-a-tour-of-webassembly</a:t>
            </a:r>
          </a:p>
          <a:p>
            <a:pPr marL="285750" indent="-285750">
              <a:buClr>
                <a:srgbClr val="7AB800"/>
              </a:buClr>
              <a:buFont typeface="Wingdings" panose="05000000000000000000" pitchFamily="2" charset="2"/>
              <a:buChar char="§"/>
            </a:pPr>
            <a:r>
              <a:rPr lang="en-US" dirty="0"/>
              <a:t>https://github.com/JasonBock/AssemblingTheWeb</a:t>
            </a:r>
          </a:p>
          <a:p>
            <a:pPr marL="285750" indent="-285750">
              <a:buClr>
                <a:srgbClr val="7AB800"/>
              </a:buClr>
              <a:buFont typeface="Wingdings" panose="05000000000000000000" pitchFamily="2" charset="2"/>
              <a:buChar char="§"/>
            </a:pPr>
            <a:r>
              <a:rPr lang="en-US" dirty="0"/>
              <a:t>References in the notes on this slide</a:t>
            </a:r>
          </a:p>
        </p:txBody>
      </p:sp>
    </p:spTree>
    <p:extLst>
      <p:ext uri="{BB962C8B-B14F-4D97-AF65-F5344CB8AC3E}">
        <p14:creationId xmlns:p14="http://schemas.microsoft.com/office/powerpoint/2010/main" val="21464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History	</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8953" y="795142"/>
            <a:ext cx="4000378" cy="4000378"/>
          </a:xfrm>
          <a:prstGeom prst="rect">
            <a:avLst/>
          </a:prstGeom>
        </p:spPr>
      </p:pic>
      <p:sp>
        <p:nvSpPr>
          <p:cNvPr id="4" name="TextBox 3"/>
          <p:cNvSpPr txBox="1"/>
          <p:nvPr/>
        </p:nvSpPr>
        <p:spPr>
          <a:xfrm>
            <a:off x="1645920" y="5252720"/>
            <a:ext cx="9193542" cy="523220"/>
          </a:xfrm>
          <a:prstGeom prst="rect">
            <a:avLst/>
          </a:prstGeom>
          <a:noFill/>
        </p:spPr>
        <p:txBody>
          <a:bodyPr wrap="none" rtlCol="0">
            <a:spAutoFit/>
          </a:bodyPr>
          <a:lstStyle/>
          <a:p>
            <a:r>
              <a:rPr lang="en-US" sz="2800" dirty="0"/>
              <a:t>ES3 (1999) =&gt; ES5 (2009) =&gt; ES6 (2015) =&gt; ES7 (WIP)</a:t>
            </a:r>
          </a:p>
        </p:txBody>
      </p:sp>
    </p:spTree>
    <p:extLst>
      <p:ext uri="{BB962C8B-B14F-4D97-AF65-F5344CB8AC3E}">
        <p14:creationId xmlns:p14="http://schemas.microsoft.com/office/powerpoint/2010/main" val="3791503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History	</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592" y="4284228"/>
            <a:ext cx="4924627" cy="1202962"/>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488" y="1375810"/>
            <a:ext cx="5012343" cy="1428518"/>
          </a:xfrm>
          <a:prstGeom prst="rect">
            <a:avLst/>
          </a:prstGeom>
        </p:spPr>
      </p:pic>
      <p:pic>
        <p:nvPicPr>
          <p:cNvPr id="13" name="Picture 12"/>
          <p:cNvPicPr>
            <a:picLocks noChangeAspect="1"/>
          </p:cNvPicPr>
          <p:nvPr/>
        </p:nvPicPr>
        <p:blipFill>
          <a:blip r:embed="rId5"/>
          <a:stretch>
            <a:fillRect/>
          </a:stretch>
        </p:blipFill>
        <p:spPr>
          <a:xfrm>
            <a:off x="8804380" y="296032"/>
            <a:ext cx="3007406" cy="3007406"/>
          </a:xfrm>
          <a:prstGeom prst="rect">
            <a:avLst/>
          </a:prstGeom>
        </p:spPr>
      </p:pic>
      <p:pic>
        <p:nvPicPr>
          <p:cNvPr id="14" name="Picture 13"/>
          <p:cNvPicPr>
            <a:picLocks noChangeAspect="1"/>
          </p:cNvPicPr>
          <p:nvPr/>
        </p:nvPicPr>
        <p:blipFill>
          <a:blip r:embed="rId6"/>
          <a:stretch>
            <a:fillRect/>
          </a:stretch>
        </p:blipFill>
        <p:spPr>
          <a:xfrm>
            <a:off x="6099142" y="2985199"/>
            <a:ext cx="2568981" cy="1479900"/>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55244" y="3821488"/>
            <a:ext cx="2305678" cy="2305678"/>
          </a:xfrm>
          <a:prstGeom prst="rect">
            <a:avLst/>
          </a:prstGeom>
        </p:spPr>
      </p:pic>
    </p:spTree>
    <p:extLst>
      <p:ext uri="{BB962C8B-B14F-4D97-AF65-F5344CB8AC3E}">
        <p14:creationId xmlns:p14="http://schemas.microsoft.com/office/powerpoint/2010/main" val="3267780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History	</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4240" y="2270181"/>
            <a:ext cx="3802982" cy="233229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1960" y="2407630"/>
            <a:ext cx="6172200" cy="2057400"/>
          </a:xfrm>
          <a:prstGeom prst="rect">
            <a:avLst/>
          </a:prstGeom>
        </p:spPr>
      </p:pic>
    </p:spTree>
    <p:extLst>
      <p:ext uri="{BB962C8B-B14F-4D97-AF65-F5344CB8AC3E}">
        <p14:creationId xmlns:p14="http://schemas.microsoft.com/office/powerpoint/2010/main" val="2915244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History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8242" y="1786078"/>
            <a:ext cx="8981799" cy="3232962"/>
          </a:xfrm>
          <a:prstGeom prst="rect">
            <a:avLst/>
          </a:prstGeom>
        </p:spPr>
      </p:pic>
      <p:sp>
        <p:nvSpPr>
          <p:cNvPr id="4" name="Rectangle 3"/>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http://www.tiobe.com</a:t>
            </a:r>
          </a:p>
        </p:txBody>
      </p:sp>
    </p:spTree>
    <p:extLst>
      <p:ext uri="{BB962C8B-B14F-4D97-AF65-F5344CB8AC3E}">
        <p14:creationId xmlns:p14="http://schemas.microsoft.com/office/powerpoint/2010/main" val="199959379"/>
      </p:ext>
    </p:extLst>
  </p:cSld>
  <p:clrMapOvr>
    <a:masterClrMapping/>
  </p:clrMapOvr>
</p:sld>
</file>

<file path=ppt/theme/theme1.xml><?xml version="1.0" encoding="utf-8"?>
<a:theme xmlns:a="http://schemas.openxmlformats.org/drawingml/2006/main" name="MGNC_PPT_FINAL">
  <a:themeElements>
    <a:clrScheme name="MAGENIC COLORS">
      <a:dk1>
        <a:srgbClr val="53565A"/>
      </a:dk1>
      <a:lt1>
        <a:sysClr val="window" lastClr="FFFFFF"/>
      </a:lt1>
      <a:dk2>
        <a:srgbClr val="78BE3C"/>
      </a:dk2>
      <a:lt2>
        <a:srgbClr val="FFC32C"/>
      </a:lt2>
      <a:accent1>
        <a:srgbClr val="78BE3C"/>
      </a:accent1>
      <a:accent2>
        <a:srgbClr val="00A9E0"/>
      </a:accent2>
      <a:accent3>
        <a:srgbClr val="F26A21"/>
      </a:accent3>
      <a:accent4>
        <a:srgbClr val="E31C79"/>
      </a:accent4>
      <a:accent5>
        <a:srgbClr val="75787B"/>
      </a:accent5>
      <a:accent6>
        <a:srgbClr val="97999B"/>
      </a:accent6>
      <a:hlink>
        <a:srgbClr val="F37121"/>
      </a:hlink>
      <a:folHlink>
        <a:srgbClr val="75787B"/>
      </a:folHlink>
    </a:clrScheme>
    <a:fontScheme name="Magenic_Fonts">
      <a:majorFont>
        <a:latin typeface="Franklin Gothic Medium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ster_010418" id="{FD514EA2-D8BF-1745-B545-7CA5720180D6}" vid="{3BCCA1D8-FBB2-C345-8A21-8D90A811E6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D047A0B1BD8FE45B080D14CD83AD5DB" ma:contentTypeVersion="4" ma:contentTypeDescription="Create a new document." ma:contentTypeScope="" ma:versionID="bb8fe93aa668ed2e9af0b4a91588e96f">
  <xsd:schema xmlns:xsd="http://www.w3.org/2001/XMLSchema" xmlns:xs="http://www.w3.org/2001/XMLSchema" xmlns:p="http://schemas.microsoft.com/office/2006/metadata/properties" xmlns:ns2="f0d6b4bb-fd12-4740-8884-687737dcca9a" targetNamespace="http://schemas.microsoft.com/office/2006/metadata/properties" ma:root="true" ma:fieldsID="9ccf4b7a71e6b6cf55d0a74afbac0ca8" ns2:_="">
    <xsd:import namespace="f0d6b4bb-fd12-4740-8884-687737dcca9a"/>
    <xsd:element name="properties">
      <xsd:complexType>
        <xsd:sequence>
          <xsd:element name="documentManagement">
            <xsd:complexType>
              <xsd:all>
                <xsd:element ref="ns2:Tech_x0020_Used" minOccurs="0"/>
                <xsd:element ref="ns2:Document_x0020_Type" minOccurs="0"/>
                <xsd:element ref="ns2:Industry_x002f_Vertical" minOccurs="0"/>
                <xsd:element ref="ns2:Compan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d6b4bb-fd12-4740-8884-687737dcca9a" elementFormDefault="qualified">
    <xsd:import namespace="http://schemas.microsoft.com/office/2006/documentManagement/types"/>
    <xsd:import namespace="http://schemas.microsoft.com/office/infopath/2007/PartnerControls"/>
    <xsd:element name="Tech_x0020_Used" ma:index="8" nillable="true" ma:displayName="Tech Used" ma:internalName="Tech_x0020_Used">
      <xsd:complexType>
        <xsd:complexContent>
          <xsd:extension base="dms:MultiChoice">
            <xsd:sequence>
              <xsd:element name="Value" maxOccurs="unbounded" minOccurs="0" nillable="true">
                <xsd:simpleType>
                  <xsd:restriction base="dms:Choice">
                    <xsd:enumeration value="App Dev"/>
                    <xsd:enumeration value="Mobile"/>
                    <xsd:enumeration value="Biztalk"/>
                    <xsd:enumeration value="Azure"/>
                    <xsd:enumeration value="Data Services"/>
                    <xsd:enumeration value="Application Lifecycle Mgmt"/>
                    <xsd:enumeration value="SharePoint"/>
                    <xsd:enumeration value="UX/UI"/>
                    <xsd:enumeration value="QAT"/>
                    <xsd:enumeration value="Support &amp; Maintenance"/>
                  </xsd:restriction>
                </xsd:simpleType>
              </xsd:element>
            </xsd:sequence>
          </xsd:extension>
        </xsd:complexContent>
      </xsd:complexType>
    </xsd:element>
    <xsd:element name="Document_x0020_Type" ma:index="9" nillable="true" ma:displayName="Document Type" ma:default="Case Study" ma:internalName="Document_x0020_Type" ma:requiredMultiChoice="true">
      <xsd:complexType>
        <xsd:complexContent>
          <xsd:extension base="dms:MultiChoice">
            <xsd:sequence>
              <xsd:element name="Value" maxOccurs="unbounded" minOccurs="0" nillable="true">
                <xsd:simpleType>
                  <xsd:restriction base="dms:Choice">
                    <xsd:enumeration value="Proposal"/>
                    <xsd:enumeration value="Template"/>
                    <xsd:enumeration value="Graphics"/>
                    <xsd:enumeration value="Presentation"/>
                    <xsd:enumeration value="Base Deck"/>
                    <xsd:enumeration value="Envisioning"/>
                    <xsd:enumeration value="Case Study"/>
                    <xsd:enumeration value="Estimate"/>
                    <xsd:enumeration value="Client Supplied Docs / RFP"/>
                    <xsd:enumeration value="Pursuit Docs"/>
                    <xsd:enumeration value="White Paper"/>
                  </xsd:restriction>
                </xsd:simpleType>
              </xsd:element>
            </xsd:sequence>
          </xsd:extension>
        </xsd:complexContent>
      </xsd:complexType>
    </xsd:element>
    <xsd:element name="Industry_x002f_Vertical" ma:index="10" nillable="true" ma:displayName="Industry/Vertical" ma:format="RadioButtons" ma:internalName="Industry_x002f_Vertical">
      <xsd:simpleType>
        <xsd:restriction base="dms:Choice">
          <xsd:enumeration value="Retail"/>
          <xsd:enumeration value="Manufacturing"/>
          <xsd:enumeration value="Transportation/Logistics"/>
          <xsd:enumeration value="Financial Services/Banking"/>
          <xsd:enumeration value="Healthcare/Life Sciences"/>
          <xsd:enumeration value="Insurance"/>
          <xsd:enumeration value="Professional Services"/>
          <xsd:enumeration value="Misc."/>
        </xsd:restriction>
      </xsd:simpleType>
    </xsd:element>
    <xsd:element name="Company" ma:index="11" nillable="true" ma:displayName="Company" ma:internalName="Company">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Company xmlns="f0d6b4bb-fd12-4740-8884-687737dcca9a">Magenic</Company>
    <Tech_x0020_Used xmlns="f0d6b4bb-fd12-4740-8884-687737dcca9a"/>
    <Document_x0020_Type xmlns="f0d6b4bb-fd12-4740-8884-687737dcca9a">
      <Value>Template</Value>
    </Document_x0020_Type>
    <Industry_x002f_Vertical xmlns="f0d6b4bb-fd12-4740-8884-687737dcca9a" xsi:nil="true"/>
  </documentManagement>
</p:properties>
</file>

<file path=customXml/itemProps1.xml><?xml version="1.0" encoding="utf-8"?>
<ds:datastoreItem xmlns:ds="http://schemas.openxmlformats.org/officeDocument/2006/customXml" ds:itemID="{554ECF4A-C03F-4D49-9C40-03179AA892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d6b4bb-fd12-4740-8884-687737dcca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18D97D8-3C52-47EE-88EC-CF46155D7428}">
  <ds:schemaRefs>
    <ds:schemaRef ds:uri="http://schemas.microsoft.com/sharepoint/v3/contenttype/forms"/>
  </ds:schemaRefs>
</ds:datastoreItem>
</file>

<file path=customXml/itemProps3.xml><?xml version="1.0" encoding="utf-8"?>
<ds:datastoreItem xmlns:ds="http://schemas.openxmlformats.org/officeDocument/2006/customXml" ds:itemID="{65A3A91F-3324-4EE4-8BF2-C3B78E1D1674}">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f0d6b4bb-fd12-4740-8884-687737dcca9a"/>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Assembling the Web - A Tour of WebAssembly</Template>
  <TotalTime>2</TotalTime>
  <Words>2700</Words>
  <Application>Microsoft Office PowerPoint</Application>
  <PresentationFormat>Widescreen</PresentationFormat>
  <Paragraphs>404</Paragraphs>
  <Slides>53</Slides>
  <Notes>50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53</vt:i4>
      </vt:variant>
    </vt:vector>
  </HeadingPairs>
  <TitlesOfParts>
    <vt:vector size="63" baseType="lpstr">
      <vt:lpstr>Dotum</vt:lpstr>
      <vt:lpstr>Arial</vt:lpstr>
      <vt:lpstr>Arial Black</vt:lpstr>
      <vt:lpstr>Calibri</vt:lpstr>
      <vt:lpstr>Consolas</vt:lpstr>
      <vt:lpstr>Cordia New</vt:lpstr>
      <vt:lpstr>Franklin Gothic Book</vt:lpstr>
      <vt:lpstr>Franklin Gothic Medium Cond</vt:lpstr>
      <vt:lpstr>Wingdings</vt:lpstr>
      <vt:lpstr>MGNC_PPT_FINAL</vt:lpstr>
      <vt:lpstr>Assembling the Web – A Tour of WebAssembly</vt:lpstr>
      <vt:lpstr>Personal Info</vt:lpstr>
      <vt:lpstr>Downloads</vt:lpstr>
      <vt:lpstr>Overview </vt:lpstr>
      <vt:lpstr>History </vt:lpstr>
      <vt:lpstr>History </vt:lpstr>
      <vt:lpstr>History </vt:lpstr>
      <vt:lpstr>History </vt:lpstr>
      <vt:lpstr>History </vt:lpstr>
      <vt:lpstr>History </vt:lpstr>
      <vt:lpstr>History </vt:lpstr>
      <vt:lpstr>History </vt:lpstr>
      <vt:lpstr>History </vt:lpstr>
      <vt:lpstr>History </vt:lpstr>
      <vt:lpstr>History </vt:lpstr>
      <vt:lpstr>History</vt:lpstr>
      <vt:lpstr>History</vt:lpstr>
      <vt:lpstr>History </vt:lpstr>
      <vt:lpstr>History </vt:lpstr>
      <vt:lpstr>History </vt:lpstr>
      <vt:lpstr>History </vt:lpstr>
      <vt:lpstr>History </vt:lpstr>
      <vt:lpstr>History </vt:lpstr>
      <vt:lpstr>Details </vt:lpstr>
      <vt:lpstr>Details </vt:lpstr>
      <vt:lpstr>Details </vt:lpstr>
      <vt:lpstr>Details </vt:lpstr>
      <vt:lpstr>Details </vt:lpstr>
      <vt:lpstr>Details </vt:lpstr>
      <vt:lpstr>Details </vt:lpstr>
      <vt:lpstr>Details </vt:lpstr>
      <vt:lpstr>Details </vt:lpstr>
      <vt:lpstr>Demo: Targeting wasm</vt:lpstr>
      <vt:lpstr>Demo: Targeting wasm </vt:lpstr>
      <vt:lpstr>Demo: Targeting wasm </vt:lpstr>
      <vt:lpstr>Demo: Targeting wasm </vt:lpstr>
      <vt:lpstr>Demo: Targeting wasm </vt:lpstr>
      <vt:lpstr>Demo: Targeting wasm </vt:lpstr>
      <vt:lpstr>Demo: Targeting wasm </vt:lpstr>
      <vt:lpstr>Details </vt:lpstr>
      <vt:lpstr>Details </vt:lpstr>
      <vt:lpstr>Details </vt:lpstr>
      <vt:lpstr>Details </vt:lpstr>
      <vt:lpstr>Details </vt:lpstr>
      <vt:lpstr>Details </vt:lpstr>
      <vt:lpstr>Details </vt:lpstr>
      <vt:lpstr>Demo: C# and WASM Experiments</vt:lpstr>
      <vt:lpstr>Conclusion </vt:lpstr>
      <vt:lpstr>Conclusion </vt:lpstr>
      <vt:lpstr>Conclusion </vt:lpstr>
      <vt:lpstr>Conclusion </vt:lpstr>
      <vt:lpstr>Conclusion </vt:lpstr>
      <vt:lpstr>Assembling the Web – A Tour of WebAssembly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Assembling the Web – A Tour of WebAssembly</dc:title>
  <dc:creator>Jason Bock</dc:creator>
  <cp:lastModifiedBy>Jason Bock</cp:lastModifiedBy>
  <cp:revision>1</cp:revision>
  <dcterms:created xsi:type="dcterms:W3CDTF">2018-02-11T15:36:31Z</dcterms:created>
  <dcterms:modified xsi:type="dcterms:W3CDTF">2018-02-11T15:39:22Z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0x010100FD047A0B1BD8FE45B080D14CD83AD5DB</vt:lpwstr>
  </property>
</Properties>
</file>